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309" r:id="rId3"/>
    <p:sldId id="306" r:id="rId4"/>
    <p:sldId id="304" r:id="rId5"/>
    <p:sldId id="261" r:id="rId6"/>
    <p:sldId id="314" r:id="rId7"/>
    <p:sldId id="263" r:id="rId8"/>
    <p:sldId id="313" r:id="rId9"/>
    <p:sldId id="264" r:id="rId10"/>
    <p:sldId id="265" r:id="rId11"/>
    <p:sldId id="266" r:id="rId12"/>
    <p:sldId id="307" r:id="rId13"/>
    <p:sldId id="310" r:id="rId14"/>
    <p:sldId id="311" r:id="rId15"/>
    <p:sldId id="312" r:id="rId16"/>
    <p:sldId id="299" r:id="rId17"/>
    <p:sldId id="300" r:id="rId18"/>
    <p:sldId id="301" r:id="rId19"/>
    <p:sldId id="302" r:id="rId20"/>
    <p:sldId id="276" r:id="rId21"/>
    <p:sldId id="277" r:id="rId22"/>
    <p:sldId id="272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644" y="-5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D32322-1ABF-4548-9A2E-11C5074EFA02}" type="datetimeFigureOut">
              <a:rPr lang="ru-RU" smtClean="0"/>
              <a:pPr/>
              <a:t>08.09.2011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3541FA-2CB7-479D-979C-A6B79330AD2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3541FA-2CB7-479D-979C-A6B79330AD26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4FF5D-76AB-409C-B659-D9B46EA9EB0B}" type="datetime1">
              <a:rPr lang="ru-RU" smtClean="0"/>
              <a:pPr/>
              <a:t>08.09.2011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© Набоков А.Б., 2011, Email:  ecrm@rambler.ru 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E6167-3EFB-4AE3-A043-10FA6F468C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2E9F5-FD0F-498A-9C06-B43692451077}" type="datetime1">
              <a:rPr lang="ru-RU" smtClean="0"/>
              <a:pPr/>
              <a:t>08.09.2011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© Набоков А.Б., 2011, Email:  ecrm@rambler.ru 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E6167-3EFB-4AE3-A043-10FA6F468C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8D3FF-2878-4E62-8B17-0C0811C60337}" type="datetime1">
              <a:rPr lang="ru-RU" smtClean="0"/>
              <a:pPr/>
              <a:t>08.09.2011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© Набоков А.Б., 2011, Email:  ecrm@rambler.ru 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E6167-3EFB-4AE3-A043-10FA6F468C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F86D-6972-4C2E-906D-8ECD4D77B9CE}" type="datetime1">
              <a:rPr lang="ru-RU" smtClean="0"/>
              <a:pPr/>
              <a:t>08.09.2011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© Набоков А.Б., 2011, Email:  ecrm@rambler.ru 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E6167-3EFB-4AE3-A043-10FA6F468C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5A0A7-C8F6-48B8-A8EA-234D1195D760}" type="datetime1">
              <a:rPr lang="ru-RU" smtClean="0"/>
              <a:pPr/>
              <a:t>08.09.2011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© Набоков А.Б., 2011, Email:  ecrm@rambler.ru 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E6167-3EFB-4AE3-A043-10FA6F468C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F729E-1D5C-4657-8665-BC1DD9D29367}" type="datetime1">
              <a:rPr lang="ru-RU" smtClean="0"/>
              <a:pPr/>
              <a:t>08.09.2011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© Набоков А.Б., 2011, Email:  ecrm@rambler.ru 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E6167-3EFB-4AE3-A043-10FA6F468C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BB535-8771-4F05-8B51-F7862DEF63DD}" type="datetime1">
              <a:rPr lang="ru-RU" smtClean="0"/>
              <a:pPr/>
              <a:t>08.09.2011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© Набоков А.Б., 2011, Email:  ecrm@rambler.ru 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E6167-3EFB-4AE3-A043-10FA6F468C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A56DD-9FBF-4C8C-827E-F1E9C380D4B0}" type="datetime1">
              <a:rPr lang="ru-RU" smtClean="0"/>
              <a:pPr/>
              <a:t>08.09.2011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© Набоков А.Б., 2011, Email:  ecrm@rambler.ru 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E6167-3EFB-4AE3-A043-10FA6F468C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E25A8-C161-4BDC-85A8-CDE6BE23092F}" type="datetime1">
              <a:rPr lang="ru-RU" smtClean="0"/>
              <a:pPr/>
              <a:t>08.09.2011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© Набоков А.Б., 2011, Email:  ecrm@rambler.ru 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E6167-3EFB-4AE3-A043-10FA6F468C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75EDF-2EDE-4582-A981-5DA39B52F72D}" type="datetime1">
              <a:rPr lang="ru-RU" smtClean="0"/>
              <a:pPr/>
              <a:t>08.09.2011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© Набоков А.Б., 2011, Email:  ecrm@rambler.ru 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E6167-3EFB-4AE3-A043-10FA6F468C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C520-F4B7-4D8E-8424-185F3A71CBF4}" type="datetime1">
              <a:rPr lang="ru-RU" smtClean="0"/>
              <a:pPr/>
              <a:t>08.09.2011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© Набоков А.Б., 2011, Email:  ecrm@rambler.ru 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E6167-3EFB-4AE3-A043-10FA6F468C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B99743-0E60-4718-A01F-5060C2DA0E12}" type="datetime1">
              <a:rPr lang="ru-RU" smtClean="0"/>
              <a:pPr/>
              <a:t>08.09.2011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© Набоков А.Б., 2011, Email:  ecrm@rambler.ru 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7E6167-3EFB-4AE3-A043-10FA6F468CA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ostehnadzor.ru/regulation.html" TargetMode="External"/><Relationship Id="rId2" Type="http://schemas.openxmlformats.org/officeDocument/2006/relationships/hyperlink" Target="http://www.gosnadzor.ru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safety63.ru/service/documentation/" TargetMode="External"/><Relationship Id="rId5" Type="http://schemas.openxmlformats.org/officeDocument/2006/relationships/hyperlink" Target="http://www.snip-info.ru/" TargetMode="External"/><Relationship Id="rId4" Type="http://schemas.openxmlformats.org/officeDocument/2006/relationships/hyperlink" Target="http://www.rostehnadzor.ru/records.html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ostehnadzor.ru/regulation.html" TargetMode="External"/><Relationship Id="rId7" Type="http://schemas.openxmlformats.org/officeDocument/2006/relationships/image" Target="../media/image1.jpeg"/><Relationship Id="rId2" Type="http://schemas.openxmlformats.org/officeDocument/2006/relationships/hyperlink" Target="http://www.gosnadzor.ru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mages.yandex.ru/yandsearch?text=%D1%80%D0%BE%D1%81%D1%82%D0%B5%D1%85%D0%BD%D0%B0%D0%B4%D0%B7%D0%BE%D1%80&amp;stype=image" TargetMode="External"/><Relationship Id="rId5" Type="http://schemas.openxmlformats.org/officeDocument/2006/relationships/hyperlink" Target="http://www.snip-info.ru/" TargetMode="External"/><Relationship Id="rId4" Type="http://schemas.openxmlformats.org/officeDocument/2006/relationships/hyperlink" Target="http://www.rostehnadzor.ru/records.html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060848"/>
            <a:ext cx="7772400" cy="928694"/>
          </a:xfrm>
          <a:solidFill>
            <a:schemeClr val="accent1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Работа с надзорными органами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© Набоков А.Б., 2011, Email:  ecrm@rambler.ru </a:t>
            </a:r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143000"/>
          </a:xfrm>
          <a:solidFill>
            <a:schemeClr val="bg1">
              <a:lumMod val="9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rmAutofit/>
          </a:bodyPr>
          <a:lstStyle/>
          <a:p>
            <a:r>
              <a:rPr lang="ru-RU" sz="2200" b="1" dirty="0" smtClean="0">
                <a:solidFill>
                  <a:schemeClr val="tx2">
                    <a:lumMod val="50000"/>
                  </a:schemeClr>
                </a:solidFill>
                <a:latin typeface="Arial" charset="0"/>
              </a:rPr>
              <a:t>За что должностные лица и руководители проверяемых организаций могут быть привлечены к административной ответственности?</a:t>
            </a:r>
            <a:endParaRPr lang="ru-RU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© Набоков А.Б., 2011, Email:  ecrm@rambler.ru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64344" y="1988840"/>
            <a:ext cx="8215312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endParaRPr lang="ru-RU" dirty="0">
              <a:solidFill>
                <a:schemeClr val="tx2">
                  <a:lumMod val="50000"/>
                </a:schemeClr>
              </a:solidFill>
              <a:latin typeface="Arial" charset="0"/>
            </a:endParaRPr>
          </a:p>
          <a:p>
            <a:pPr>
              <a:defRPr/>
            </a:pP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Arial" charset="0"/>
              </a:rPr>
              <a:t>За нарушение установленных правил. К примеру, за то, что </a:t>
            </a:r>
            <a:r>
              <a:rPr lang="ru-RU" u="sng" dirty="0">
                <a:solidFill>
                  <a:srgbClr val="FF0000"/>
                </a:solidFill>
                <a:latin typeface="Arial" charset="0"/>
              </a:rPr>
              <a:t>дали подчиненным указания,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Arial" charset="0"/>
              </a:rPr>
              <a:t>идущие вразрез с правилами противопожарной безопасности. Или за то, что </a:t>
            </a:r>
            <a:r>
              <a:rPr lang="ru-RU" u="sng" dirty="0">
                <a:solidFill>
                  <a:srgbClr val="FF0000"/>
                </a:solidFill>
                <a:latin typeface="Arial" charset="0"/>
              </a:rPr>
              <a:t>не приняли меры по обеспечению соблюдения правил противопожарной безопасности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Arial" charset="0"/>
              </a:rPr>
              <a:t>, если соблюдение этих правил входит в круг обязанностей конкретного должностного лица.</a:t>
            </a:r>
          </a:p>
          <a:p>
            <a:pPr>
              <a:defRPr/>
            </a:pPr>
            <a:endParaRPr lang="ru-RU" dirty="0">
              <a:solidFill>
                <a:schemeClr val="tx2">
                  <a:lumMod val="50000"/>
                </a:schemeClr>
              </a:solidFill>
              <a:latin typeface="Arial" charset="0"/>
            </a:endParaRPr>
          </a:p>
          <a:p>
            <a:pPr>
              <a:defRPr/>
            </a:pP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Arial" charset="0"/>
              </a:rPr>
              <a:t>Какие виды взысканий могут быть применены к должностным лицам, нарушившим правила?</a:t>
            </a:r>
            <a:endParaRPr lang="ru-RU" dirty="0">
              <a:solidFill>
                <a:schemeClr val="tx2">
                  <a:lumMod val="50000"/>
                </a:schemeClr>
              </a:solidFill>
              <a:latin typeface="Arial" charset="0"/>
            </a:endParaRPr>
          </a:p>
          <a:p>
            <a:pPr>
              <a:defRPr/>
            </a:pP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Arial" charset="0"/>
              </a:rPr>
              <a:t>Согласно действующему законодательству, к должностным лицам применяются только два вида административных взысканий - </a:t>
            </a:r>
            <a:r>
              <a:rPr lang="ru-RU" u="sng" dirty="0">
                <a:solidFill>
                  <a:srgbClr val="FF0000"/>
                </a:solidFill>
                <a:latin typeface="Arial" charset="0"/>
              </a:rPr>
              <a:t>предупреждение и штраф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Arial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© Набоков А.Б., 2011, Email:  ecrm@rambler.ru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28625" y="620688"/>
            <a:ext cx="807243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1950">
              <a:defRPr/>
            </a:pPr>
            <a:r>
              <a:rPr lang="ru-RU" sz="2000" b="1" dirty="0">
                <a:latin typeface="Arial" charset="0"/>
              </a:rPr>
              <a:t>Какие штрафы предусмотрены за нарушение требований пожарной безопасности?</a:t>
            </a:r>
          </a:p>
          <a:p>
            <a:pPr>
              <a:defRPr/>
            </a:pPr>
            <a:endParaRPr lang="ru-RU" sz="1600" dirty="0">
              <a:solidFill>
                <a:schemeClr val="accent1">
                  <a:lumMod val="50000"/>
                </a:schemeClr>
              </a:solidFill>
              <a:latin typeface="Arial" charset="0"/>
            </a:endParaRPr>
          </a:p>
          <a:p>
            <a:pPr indent="266700">
              <a:defRPr/>
            </a:pPr>
            <a:r>
              <a:rPr lang="ru-RU" sz="1600" dirty="0" smtClean="0">
                <a:latin typeface="Arial" charset="0"/>
              </a:rPr>
              <a:t>В соответствии со статьей  20 </a:t>
            </a:r>
            <a:r>
              <a:rPr lang="ru-RU" sz="1600" dirty="0">
                <a:latin typeface="Arial" charset="0"/>
              </a:rPr>
              <a:t>(4) </a:t>
            </a:r>
            <a:r>
              <a:rPr lang="ru-RU" sz="1600" dirty="0" smtClean="0">
                <a:latin typeface="Arial" charset="0"/>
              </a:rPr>
              <a:t>Кодекса </a:t>
            </a:r>
            <a:r>
              <a:rPr lang="ru-RU" sz="1600" dirty="0">
                <a:latin typeface="Arial" charset="0"/>
              </a:rPr>
              <a:t>РФ об административных </a:t>
            </a:r>
            <a:r>
              <a:rPr lang="ru-RU" sz="1600" dirty="0" smtClean="0">
                <a:latin typeface="Arial" charset="0"/>
              </a:rPr>
              <a:t>правонарушениях </a:t>
            </a:r>
          </a:p>
          <a:p>
            <a:pPr indent="361950">
              <a:defRPr/>
            </a:pPr>
            <a:r>
              <a:rPr lang="ru-RU" sz="1600" b="1" u="sng" dirty="0" smtClean="0">
                <a:latin typeface="Arial" charset="0"/>
              </a:rPr>
              <a:t>должностное </a:t>
            </a:r>
            <a:r>
              <a:rPr lang="ru-RU" sz="1600" b="1" u="sng" dirty="0">
                <a:latin typeface="Arial" charset="0"/>
              </a:rPr>
              <a:t>лицо </a:t>
            </a:r>
            <a:r>
              <a:rPr lang="ru-RU" sz="1600" u="sng" dirty="0">
                <a:solidFill>
                  <a:srgbClr val="C00000"/>
                </a:solidFill>
                <a:latin typeface="Arial" charset="0"/>
              </a:rPr>
              <a:t>за </a:t>
            </a:r>
            <a:r>
              <a:rPr lang="ru-RU" sz="1600" u="sng" dirty="0" err="1">
                <a:solidFill>
                  <a:srgbClr val="C00000"/>
                </a:solidFill>
                <a:latin typeface="Arial" charset="0"/>
              </a:rPr>
              <a:t>отстутствие</a:t>
            </a:r>
            <a:r>
              <a:rPr lang="ru-RU" sz="1600" u="sng" dirty="0">
                <a:solidFill>
                  <a:srgbClr val="C00000"/>
                </a:solidFill>
                <a:latin typeface="Arial" charset="0"/>
              </a:rPr>
              <a:t> сигнализации, загромождение выходов, неправильное устройство путей эвакуации и т.д. может быть оштрафовано в размере 10-30 </a:t>
            </a:r>
            <a:r>
              <a:rPr lang="ru-RU" sz="1600" u="sng" dirty="0" smtClean="0">
                <a:solidFill>
                  <a:srgbClr val="C00000"/>
                </a:solidFill>
                <a:latin typeface="Arial" charset="0"/>
              </a:rPr>
              <a:t>МPОТ</a:t>
            </a:r>
          </a:p>
          <a:p>
            <a:pPr indent="361950">
              <a:defRPr/>
            </a:pPr>
            <a:r>
              <a:rPr lang="ru-RU" sz="1600" b="1" u="sng" dirty="0" smtClean="0">
                <a:latin typeface="Arial" charset="0"/>
              </a:rPr>
              <a:t>юридическое </a:t>
            </a:r>
            <a:r>
              <a:rPr lang="ru-RU" sz="1600" b="1" u="sng" dirty="0">
                <a:latin typeface="Arial" charset="0"/>
              </a:rPr>
              <a:t>лицо в </a:t>
            </a:r>
            <a:r>
              <a:rPr lang="ru-RU" sz="1600" u="sng" dirty="0">
                <a:solidFill>
                  <a:srgbClr val="C00000"/>
                </a:solidFill>
                <a:latin typeface="Arial" charset="0"/>
              </a:rPr>
              <a:t>размере от 100 до 300 минимальных размеров оплаты труда.</a:t>
            </a:r>
            <a:br>
              <a:rPr lang="ru-RU" sz="1600" u="sng" dirty="0">
                <a:solidFill>
                  <a:srgbClr val="C00000"/>
                </a:solidFill>
                <a:latin typeface="Arial" charset="0"/>
              </a:rPr>
            </a:br>
            <a:endParaRPr lang="ru-RU" sz="1600" u="sng" dirty="0" smtClean="0">
              <a:solidFill>
                <a:srgbClr val="C00000"/>
              </a:solidFill>
              <a:latin typeface="Arial" charset="0"/>
            </a:endParaRPr>
          </a:p>
          <a:p>
            <a:pPr indent="361950">
              <a:defRPr/>
            </a:pPr>
            <a:r>
              <a:rPr lang="ru-RU" sz="1600" u="sng" dirty="0" smtClean="0">
                <a:solidFill>
                  <a:srgbClr val="C00000"/>
                </a:solidFill>
                <a:latin typeface="Arial" charset="0"/>
              </a:rPr>
              <a:t>Штрафовать </a:t>
            </a:r>
            <a:r>
              <a:rPr lang="ru-RU" sz="1600" u="sng" dirty="0">
                <a:solidFill>
                  <a:srgbClr val="C00000"/>
                </a:solidFill>
                <a:latin typeface="Arial" charset="0"/>
              </a:rPr>
              <a:t>граждан и должностных лиц могут, не только руководители ГПС, но и рядовые государственные инспекторы PФ по пожарному надзору.</a:t>
            </a:r>
          </a:p>
          <a:p>
            <a:pPr>
              <a:defRPr/>
            </a:pPr>
            <a:endParaRPr lang="ru-RU" sz="1600" dirty="0">
              <a:solidFill>
                <a:schemeClr val="accent1">
                  <a:lumMod val="50000"/>
                </a:schemeClr>
              </a:solidFill>
              <a:latin typeface="Arial" charset="0"/>
            </a:endParaRPr>
          </a:p>
          <a:p>
            <a:pPr indent="361950">
              <a:defRPr/>
            </a:pPr>
            <a:r>
              <a:rPr lang="ru-RU" sz="2000" b="1" dirty="0">
                <a:solidFill>
                  <a:srgbClr val="C00000"/>
                </a:solidFill>
                <a:latin typeface="Arial" charset="0"/>
              </a:rPr>
              <a:t>Кто составляет протоколы о нарушениях правил противопожарной безопасности?</a:t>
            </a:r>
          </a:p>
          <a:p>
            <a:pPr>
              <a:defRPr/>
            </a:pPr>
            <a:endParaRPr lang="ru-RU" sz="1600" dirty="0">
              <a:solidFill>
                <a:schemeClr val="accent1">
                  <a:lumMod val="50000"/>
                </a:schemeClr>
              </a:solidFill>
              <a:latin typeface="Arial" charset="0"/>
            </a:endParaRPr>
          </a:p>
          <a:p>
            <a:pPr>
              <a:defRPr/>
            </a:pP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Административные протоколы составляют работники пожарной охраны и ОВД. </a:t>
            </a:r>
            <a:r>
              <a:rPr lang="ru-RU" sz="1600" u="sng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А дела об административных правонарушениях рассматриваются должностными лицами органов государственного пожарного надзора.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772816"/>
            <a:ext cx="8229600" cy="1143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ru-RU" b="1" dirty="0" smtClean="0"/>
              <a:t>Проверки </a:t>
            </a:r>
            <a:r>
              <a:rPr lang="ru-RU" b="1" dirty="0" err="1" smtClean="0"/>
              <a:t>Ростехнадзора</a:t>
            </a:r>
            <a:endParaRPr lang="ru-RU" b="1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© Набоков А.Б., 2011, Email:  ecrm@rambler.ru </a:t>
            </a:r>
            <a:endParaRPr lang="ru-R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  <a:solidFill>
            <a:schemeClr val="accent1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Основные нормативные документы</a:t>
            </a:r>
          </a:p>
        </p:txBody>
      </p:sp>
      <p:sp>
        <p:nvSpPr>
          <p:cNvPr id="167939" name="Содержимое 2"/>
          <p:cNvSpPr>
            <a:spLocks noGrp="1"/>
          </p:cNvSpPr>
          <p:nvPr>
            <p:ph idx="1"/>
          </p:nvPr>
        </p:nvSpPr>
        <p:spPr>
          <a:xfrm>
            <a:off x="785787" y="1428736"/>
            <a:ext cx="8143902" cy="4697427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  <a:hlinkClick r:id="rId2"/>
              </a:rPr>
              <a:t>http://www.gosnadzor.ru/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 - официальный сайт Федеральной службы по экологическому, технологическому и атомному надзору</a:t>
            </a:r>
          </a:p>
          <a:p>
            <a:pPr>
              <a:defRPr/>
            </a:pPr>
            <a:endParaRPr lang="ru-RU" sz="16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defRPr/>
            </a:pP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ФЗ 116 от 21.07.97 «О промышленной безопасности опасных производственных объектов2</a:t>
            </a:r>
          </a:p>
          <a:p>
            <a:pPr>
              <a:defRPr/>
            </a:pP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ФЗ 128 от 08.08.01 «О лицензировании отдельных видов деятельности</a:t>
            </a:r>
          </a:p>
          <a:p>
            <a:pPr>
              <a:defRPr/>
            </a:pP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ФЗ 184 от 27.12.02 «О техническом регулировании»</a:t>
            </a:r>
          </a:p>
          <a:p>
            <a:pPr>
              <a:defRPr/>
            </a:pP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Приказ </a:t>
            </a:r>
            <a:r>
              <a:rPr lang="ru-RU" sz="1600" dirty="0" err="1" smtClean="0">
                <a:solidFill>
                  <a:schemeClr val="accent1">
                    <a:lumMod val="50000"/>
                  </a:schemeClr>
                </a:solidFill>
              </a:rPr>
              <a:t>Ростехнадзора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 261 от 23.04.08 «Об утверждении правила проведения расследования причин аварий и инцидентов на объектах поднадзорных </a:t>
            </a:r>
            <a:r>
              <a:rPr lang="ru-RU" sz="1600" dirty="0" err="1" smtClean="0">
                <a:solidFill>
                  <a:schemeClr val="accent1">
                    <a:lumMod val="50000"/>
                  </a:schemeClr>
                </a:solidFill>
              </a:rPr>
              <a:t>Ростехнадзору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»</a:t>
            </a:r>
          </a:p>
          <a:p>
            <a:pPr>
              <a:defRPr/>
            </a:pPr>
            <a:endParaRPr lang="ru-RU" sz="16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defRPr/>
            </a:pPr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  <a:hlinkClick r:id="rId3"/>
              </a:rPr>
              <a:t>http://www.rostehnadzor.ru/regulation.html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 - правила безопасности по отраслям</a:t>
            </a:r>
          </a:p>
          <a:p>
            <a:pPr>
              <a:defRPr/>
            </a:pPr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  <a:hlinkClick r:id="rId4"/>
              </a:rPr>
              <a:t>http://www.rostehnadzor.ru/records.html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 - инструкции по отраслям</a:t>
            </a:r>
          </a:p>
          <a:p>
            <a:pPr>
              <a:defRPr/>
            </a:pPr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  <a:hlinkClick r:id="rId5"/>
              </a:rPr>
              <a:t>http://www.snip-info.ru/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 - </a:t>
            </a:r>
            <a:r>
              <a:rPr lang="ru-RU" sz="1600" dirty="0" err="1" smtClean="0">
                <a:solidFill>
                  <a:schemeClr val="accent1">
                    <a:lumMod val="50000"/>
                  </a:schemeClr>
                </a:solidFill>
              </a:rPr>
              <a:t>ГОСТы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ru-RU" sz="1600" dirty="0" err="1" smtClean="0">
                <a:solidFill>
                  <a:schemeClr val="accent1">
                    <a:lumMod val="50000"/>
                  </a:schemeClr>
                </a:solidFill>
              </a:rPr>
              <a:t>СНиП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 и Правила безопасности</a:t>
            </a:r>
          </a:p>
          <a:p>
            <a:pPr>
              <a:defRPr/>
            </a:pPr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  <a:hlinkClick r:id="rId6"/>
              </a:rPr>
              <a:t>http://www.safety63.ru/service/documentation/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  перечень нормативных документов</a:t>
            </a:r>
          </a:p>
          <a:p>
            <a:pPr>
              <a:defRPr/>
            </a:pPr>
            <a:endParaRPr lang="ru-RU" sz="1600" dirty="0" smtClean="0"/>
          </a:p>
          <a:p>
            <a:pPr>
              <a:defRPr/>
            </a:pPr>
            <a:endParaRPr lang="ru-RU" sz="1200" dirty="0" smtClean="0"/>
          </a:p>
          <a:p>
            <a:pPr>
              <a:defRPr/>
            </a:pPr>
            <a:endParaRPr lang="ru-RU" sz="1200" dirty="0" smtClean="0"/>
          </a:p>
          <a:p>
            <a:pPr>
              <a:defRPr/>
            </a:pPr>
            <a:endParaRPr lang="ru-RU" sz="1200" dirty="0" smtClean="0"/>
          </a:p>
        </p:txBody>
      </p:sp>
      <p:sp>
        <p:nvSpPr>
          <p:cNvPr id="168965" name="Нижний колонтитул 4"/>
          <p:cNvSpPr>
            <a:spLocks noGrp="1"/>
          </p:cNvSpPr>
          <p:nvPr>
            <p:ph type="ftr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mtClean="0">
                <a:solidFill>
                  <a:srgbClr val="558ED5"/>
                </a:solidFill>
              </a:rPr>
              <a:t>© Набоков А.Б., 2011, Email:  ecrm@rambler.ru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571504"/>
          </a:xfrm>
          <a:solidFill>
            <a:schemeClr val="accent1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Периодичность плановых проверок</a:t>
            </a:r>
            <a:endParaRPr lang="ru-RU" sz="2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28596" y="1214422"/>
            <a:ext cx="8229600" cy="5429288"/>
          </a:xfrm>
          <a:solidFill>
            <a:schemeClr val="bg1"/>
          </a:solidFill>
          <a:ln>
            <a:noFill/>
          </a:ln>
          <a:effectLst/>
        </p:spPr>
        <p:txBody>
          <a:bodyPr>
            <a:noAutofit/>
          </a:bodyPr>
          <a:lstStyle/>
          <a:p>
            <a:r>
              <a:rPr lang="ru-RU" sz="2100" dirty="0" smtClean="0">
                <a:solidFill>
                  <a:schemeClr val="tx2">
                    <a:lumMod val="75000"/>
                  </a:schemeClr>
                </a:solidFill>
              </a:rPr>
              <a:t>Общие требования к государственному контролю закреплены в Федеральном законе от 8 августа 2001 г. № 134-ФЗ «О защите прав юридических лиц и индивидуальных предпринимателей при осуществлении государственного контроля (надзора)».</a:t>
            </a:r>
          </a:p>
          <a:p>
            <a:r>
              <a:rPr lang="ru-RU" sz="2100" b="1" dirty="0" smtClean="0">
                <a:solidFill>
                  <a:srgbClr val="C00000"/>
                </a:solidFill>
              </a:rPr>
              <a:t>Плановые проверки проводятся не чаще одного раза в два года со стороны одного контролирующего органа</a:t>
            </a:r>
            <a:r>
              <a:rPr lang="ru-RU" sz="2100" b="1" dirty="0" smtClean="0">
                <a:solidFill>
                  <a:schemeClr val="tx2">
                    <a:lumMod val="75000"/>
                  </a:schemeClr>
                </a:solidFill>
              </a:rPr>
              <a:t>. </a:t>
            </a:r>
            <a:r>
              <a:rPr lang="ru-RU" sz="2100" dirty="0" smtClean="0">
                <a:solidFill>
                  <a:schemeClr val="tx2">
                    <a:lumMod val="75000"/>
                  </a:schemeClr>
                </a:solidFill>
              </a:rPr>
              <a:t>В отношении малых предприятий предусмотрен мораторий на проведение проверки в течение первых трех лет существования.</a:t>
            </a:r>
          </a:p>
          <a:p>
            <a:r>
              <a:rPr lang="ru-RU" sz="2100" dirty="0" smtClean="0">
                <a:solidFill>
                  <a:schemeClr val="tx2">
                    <a:lumMod val="75000"/>
                  </a:schemeClr>
                </a:solidFill>
              </a:rPr>
              <a:t>Эти ограничения не распространяются </a:t>
            </a:r>
            <a:r>
              <a:rPr lang="ru-RU" sz="2100" b="1" dirty="0" smtClean="0">
                <a:solidFill>
                  <a:srgbClr val="C00000"/>
                </a:solidFill>
              </a:rPr>
              <a:t>на внеплановые проверки, которые инициируются на основании любой информации о возможных нарушениях на объекте </a:t>
            </a:r>
            <a:r>
              <a:rPr lang="ru-RU" sz="2100" dirty="0" smtClean="0">
                <a:solidFill>
                  <a:schemeClr val="tx2">
                    <a:lumMod val="75000"/>
                  </a:schemeClr>
                </a:solidFill>
              </a:rPr>
              <a:t>(например, данных мониторинга атмосферы, информации о возникновении аварий, угрозы здоровью и жизни граждан, загрязнении окружающей среды, повреждении имущества и т. д.).</a:t>
            </a:r>
            <a:r>
              <a:rPr lang="ru-RU" sz="2100" dirty="0" smtClean="0"/>
              <a:t> </a:t>
            </a:r>
          </a:p>
          <a:p>
            <a:r>
              <a:rPr lang="ru-RU" sz="2100" dirty="0" smtClean="0">
                <a:solidFill>
                  <a:schemeClr val="tx2">
                    <a:lumMod val="75000"/>
                  </a:schemeClr>
                </a:solidFill>
              </a:rPr>
              <a:t>Основанием для проверки является распоряжение руководителя территориального органа </a:t>
            </a:r>
            <a:r>
              <a:rPr lang="ru-RU" sz="2100" dirty="0" err="1" smtClean="0">
                <a:solidFill>
                  <a:schemeClr val="tx2">
                    <a:lumMod val="75000"/>
                  </a:schemeClr>
                </a:solidFill>
              </a:rPr>
              <a:t>Ростехнадзора</a:t>
            </a:r>
            <a:r>
              <a:rPr lang="ru-RU" sz="2100" dirty="0" smtClean="0">
                <a:solidFill>
                  <a:schemeClr val="tx2">
                    <a:lumMod val="75000"/>
                  </a:schemeClr>
                </a:solidFill>
              </a:rPr>
              <a:t> о проведении проверки.</a:t>
            </a:r>
            <a:endParaRPr lang="ru-RU" sz="21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© Набоков А.Б., 2011, Email:  ecrm@rambler.ru 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142984"/>
            <a:ext cx="8229600" cy="4786346"/>
          </a:xfrm>
          <a:solidFill>
            <a:schemeClr val="bg1"/>
          </a:solidFill>
          <a:ln>
            <a:noFill/>
          </a:ln>
          <a:effectLst/>
        </p:spPr>
        <p:txBody>
          <a:bodyPr>
            <a:normAutofit fontScale="92500" lnSpcReduction="10000"/>
          </a:bodyPr>
          <a:lstStyle/>
          <a:p>
            <a:pPr marL="627063" indent="-271463"/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627063" indent="-271463">
              <a:buClr>
                <a:srgbClr val="C00000"/>
              </a:buClr>
              <a:buFont typeface="Wingdings" pitchFamily="2" charset="2"/>
              <a:buChar char="§"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Инспекторы не имеют права применять силу.</a:t>
            </a:r>
          </a:p>
          <a:p>
            <a:pPr marL="627063" indent="-271463">
              <a:buClr>
                <a:srgbClr val="C00000"/>
              </a:buClr>
              <a:buFont typeface="Wingdings" pitchFamily="2" charset="2"/>
              <a:buChar char="§"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Зафиксированный отказ в доступе расценивается как неповиновение законному распоряжению органа, осуществляющего госконтроль, и воспрепятствование его деятельности. Это является административным правонарушением и карается штрафом (ст. 19.4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КоАП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РФ).</a:t>
            </a:r>
          </a:p>
          <a:p>
            <a:pPr marL="627063" indent="-271463"/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© Набоков А.Б., 2011, Email:  ecrm@rambler.ru 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785818"/>
          </a:xfrm>
          <a:solidFill>
            <a:schemeClr val="bg1">
              <a:lumMod val="9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Autofit/>
          </a:bodyPr>
          <a:lstStyle/>
          <a:p>
            <a:pPr lvl="0"/>
            <a:r>
              <a:rPr lang="ru-RU" sz="2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Инспекторы </a:t>
            </a:r>
            <a:r>
              <a:rPr lang="ru-RU" sz="2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Ростехнадзора</a:t>
            </a:r>
            <a:r>
              <a:rPr lang="ru-RU" sz="2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имеют право (п. 1 ст. 66 Федерального закона от 10 января 2002 г. № 7-ФЗ):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28596" y="1214422"/>
            <a:ext cx="8229600" cy="5429288"/>
          </a:xfrm>
          <a:solidFill>
            <a:schemeClr val="bg1">
              <a:lumMod val="9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Autofit/>
          </a:bodyPr>
          <a:lstStyle/>
          <a:p>
            <a:pPr lvl="0"/>
            <a:r>
              <a:rPr lang="ru-RU" sz="2300" dirty="0" smtClean="0">
                <a:solidFill>
                  <a:schemeClr val="tx2">
                    <a:lumMod val="75000"/>
                  </a:schemeClr>
                </a:solidFill>
              </a:rPr>
              <a:t>посещать в целях проверки организации, объекты хозяйственной и иной деятельности независимо от форм собственности, знакомиться с документами и иными необходимыми для экологического контроля материалами; </a:t>
            </a:r>
          </a:p>
          <a:p>
            <a:pPr lvl="0"/>
            <a:r>
              <a:rPr lang="ru-RU" sz="2300" dirty="0" smtClean="0">
                <a:solidFill>
                  <a:schemeClr val="tx2">
                    <a:lumMod val="75000"/>
                  </a:schemeClr>
                </a:solidFill>
              </a:rPr>
              <a:t>проверять соблюдение нормативов, государственных стандартов и иных нормативных документов в области охраны окружающей среды, работу очистных сооружений и других обезвреживающих устройств, средств контроля, а также выполнение планов и мероприятий по охране окружающей среды (см. ниже) ;</a:t>
            </a:r>
          </a:p>
          <a:p>
            <a:pPr lvl="0"/>
            <a:r>
              <a:rPr lang="ru-RU" sz="2300" b="1" dirty="0" smtClean="0">
                <a:solidFill>
                  <a:srgbClr val="C00000"/>
                </a:solidFill>
              </a:rPr>
              <a:t>проверять соблюдение требований, норм и правил в области охраны окружающей среды при размещении, эксплуатации и выводе из эксплуатации производственных и других объектов</a:t>
            </a:r>
            <a:r>
              <a:rPr lang="ru-RU" sz="2300" dirty="0" smtClean="0">
                <a:solidFill>
                  <a:schemeClr val="tx2">
                    <a:lumMod val="75000"/>
                  </a:schemeClr>
                </a:solidFill>
              </a:rPr>
              <a:t>;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© Набоков А.Б., 2011, Email:  ecrm@rambler.ru </a:t>
            </a:r>
            <a:endParaRPr lang="ru-RU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785818"/>
          </a:xfrm>
          <a:solidFill>
            <a:schemeClr val="bg1">
              <a:lumMod val="9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Autofit/>
          </a:bodyPr>
          <a:lstStyle/>
          <a:p>
            <a:pPr lvl="0"/>
            <a:r>
              <a:rPr lang="ru-RU" sz="2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Инспекторы </a:t>
            </a:r>
            <a:r>
              <a:rPr lang="ru-RU" sz="2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Ростехнадзора</a:t>
            </a:r>
            <a:r>
              <a:rPr lang="ru-RU" sz="2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имеют право (п. 1 ст. 66 Федерального закона от 10 января 2002 г. № 7-ФЗ):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28596" y="1214422"/>
            <a:ext cx="8229600" cy="5429288"/>
          </a:xfrm>
          <a:solidFill>
            <a:schemeClr val="bg1">
              <a:lumMod val="9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Autofit/>
          </a:bodyPr>
          <a:lstStyle/>
          <a:p>
            <a:pPr lvl="0"/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проверять выполнение требований, указанных в заключении государственной экологической экспертизы, и вносить предложения о ее проведении; </a:t>
            </a:r>
          </a:p>
          <a:p>
            <a:pPr lvl="0"/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предъявлять требования и выдавать предписания юридическим и физическим лицам об устранении нарушения законодательства в области охраны окружающей среды и нарушений природоохранных требований, выявленных при осуществлении государственного экологического контроля; </a:t>
            </a:r>
          </a:p>
          <a:p>
            <a:pPr lvl="0"/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привлекать к административной ответственности лиц, допустивших нарушение законодательства в области охраны окружающей среды; </a:t>
            </a:r>
          </a:p>
          <a:p>
            <a:pPr lvl="0"/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осуществлять иные определенные законодательством полномочия.</a:t>
            </a:r>
          </a:p>
          <a:p>
            <a:endParaRPr lang="ru-RU" sz="21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© Набоков А.Б., 2011, Email:  ecrm@rambler.ru </a:t>
            </a:r>
            <a:endParaRPr lang="ru-RU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9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rmAutofit/>
          </a:bodyPr>
          <a:lstStyle/>
          <a:p>
            <a:r>
              <a:rPr lang="ru-RU" sz="2200" b="1" dirty="0" smtClean="0">
                <a:solidFill>
                  <a:srgbClr val="C00000"/>
                </a:solidFill>
              </a:rPr>
              <a:t>После окончания проверки инспекторы должны составить (п. 1 — 4 ст. 9 Федерального закона от 8 августа 2001 г. № 134-ФЗ, п. 14, 15 постановления № 54):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785926"/>
            <a:ext cx="8229600" cy="4786346"/>
          </a:xfrm>
          <a:solidFill>
            <a:schemeClr val="bg1">
              <a:lumMod val="9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rmAutofit fontScale="70000" lnSpcReduction="20000"/>
          </a:bodyPr>
          <a:lstStyle/>
          <a:p>
            <a:pPr marL="627063" indent="-271463"/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0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акт проведения проверки на предприятии с приложением актов об отборе образцов продукции, обследовании объектов окружающей среды, протоколы (заключения) проведенных исследований и экспертиз, объяснения должностных лиц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Ростехнадзора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, работников, на которых возлагается ответственность за нарушение требований, другие документы или их копии, связанные с результатами мероприятия по контролю; </a:t>
            </a:r>
          </a:p>
          <a:p>
            <a:pPr lvl="0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предписание об устранении выявленного нарушения в указанные сроки — при обнаружении нарушения, за которое не предусмотрена административная ответственность; </a:t>
            </a:r>
          </a:p>
          <a:p>
            <a:pPr lvl="0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протокол об административном правонарушении и предписание об устранении нарушения.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© Набоков А.Б., 2011, Email:  ecrm@rambler.ru </a:t>
            </a:r>
            <a:endParaRPr lang="ru-RU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9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rmAutofit/>
          </a:bodyPr>
          <a:lstStyle/>
          <a:p>
            <a:r>
              <a:rPr lang="ru-RU" sz="2200" b="1" dirty="0" smtClean="0">
                <a:solidFill>
                  <a:srgbClr val="C00000"/>
                </a:solidFill>
              </a:rPr>
              <a:t>После окончания проверки инспекторы должны составить (п. 1 — 4 ст. 9 Федерального закона от 8 августа 2001 г. № 134-ФЗ, п. 14, 15 постановления № 54):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000240"/>
            <a:ext cx="8229600" cy="3929090"/>
          </a:xfrm>
          <a:solidFill>
            <a:schemeClr val="bg1">
              <a:lumMod val="9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rmAutofit/>
          </a:bodyPr>
          <a:lstStyle/>
          <a:p>
            <a:endParaRPr lang="ru-RU" sz="2400" dirty="0" smtClean="0"/>
          </a:p>
          <a:p>
            <a:r>
              <a:rPr lang="ru-RU" sz="2400" dirty="0" smtClean="0"/>
              <a:t>В журнале учета мероприятий по контролю должностным лицом </a:t>
            </a:r>
            <a:r>
              <a:rPr lang="ru-RU" sz="2400" dirty="0" err="1" smtClean="0"/>
              <a:t>Ростехнадзора</a:t>
            </a:r>
            <a:r>
              <a:rPr lang="ru-RU" sz="2400" dirty="0" smtClean="0"/>
              <a:t> производится запись о проведенном мероприятии по контролю.</a:t>
            </a:r>
          </a:p>
          <a:p>
            <a:r>
              <a:rPr lang="ru-RU" sz="2400" dirty="0" smtClean="0"/>
              <a:t>Если на предприятии такого журнала нет, в акте проведения проверки инспектор пишет: «Журнал учета мероприятий по контролю отсутствует» (П. 5 статьи 9 Федерального закона от 8 августа 2001 г. № 134-ФЗ.)</a:t>
            </a:r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© Набоков А.Б., 2011, Email:  ecrm@rambler.ru </a:t>
            </a:r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Заголовок 1"/>
          <p:cNvSpPr>
            <a:spLocks noGrp="1"/>
          </p:cNvSpPr>
          <p:nvPr>
            <p:ph type="title"/>
          </p:nvPr>
        </p:nvSpPr>
        <p:spPr>
          <a:xfrm>
            <a:off x="683568" y="116632"/>
            <a:ext cx="7416824" cy="418058"/>
          </a:xfr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Что подлежит надзору?</a:t>
            </a:r>
          </a:p>
        </p:txBody>
      </p:sp>
      <p:sp>
        <p:nvSpPr>
          <p:cNvPr id="152579" name="Содержимое 2"/>
          <p:cNvSpPr txBox="1">
            <a:spLocks/>
          </p:cNvSpPr>
          <p:nvPr/>
        </p:nvSpPr>
        <p:spPr bwMode="auto">
          <a:xfrm>
            <a:off x="987560" y="548680"/>
            <a:ext cx="7168879" cy="158417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077913" indent="-546100" eaLnBrk="0" hangingPunct="0">
              <a:spcBef>
                <a:spcPct val="20000"/>
              </a:spcBef>
              <a:buClr>
                <a:srgbClr val="C00000"/>
              </a:buClr>
              <a:buFont typeface="Wingdings" pitchFamily="2" charset="2"/>
              <a:buChar char="§"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cs typeface="Arial" pitchFamily="34" charset="0"/>
              </a:rPr>
              <a:t>Пожарная безопасность</a:t>
            </a:r>
          </a:p>
          <a:p>
            <a:pPr marL="1077913" indent="-546100" eaLnBrk="0" hangingPunct="0">
              <a:spcBef>
                <a:spcPct val="20000"/>
              </a:spcBef>
              <a:buClr>
                <a:srgbClr val="C00000"/>
              </a:buClr>
              <a:buFont typeface="Wingdings" pitchFamily="2" charset="2"/>
              <a:buChar char="§"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cs typeface="Arial" pitchFamily="34" charset="0"/>
              </a:rPr>
              <a:t>Промышленная безопасность</a:t>
            </a:r>
          </a:p>
          <a:p>
            <a:pPr marL="1077913" indent="-546100" eaLnBrk="0" hangingPunct="0">
              <a:spcBef>
                <a:spcPct val="20000"/>
              </a:spcBef>
              <a:buClr>
                <a:srgbClr val="C00000"/>
              </a:buClr>
              <a:buFont typeface="Wingdings" pitchFamily="2" charset="2"/>
              <a:buChar char="§"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cs typeface="Arial" pitchFamily="34" charset="0"/>
              </a:rPr>
              <a:t>Санитарно-гигиеническая безопасность</a:t>
            </a:r>
            <a:endParaRPr lang="en-US" dirty="0" smtClean="0">
              <a:solidFill>
                <a:schemeClr val="tx2">
                  <a:lumMod val="50000"/>
                </a:schemeClr>
              </a:solidFill>
              <a:cs typeface="Arial" pitchFamily="34" charset="0"/>
            </a:endParaRPr>
          </a:p>
          <a:p>
            <a:pPr marL="1077913" indent="-546100" eaLnBrk="0" hangingPunct="0">
              <a:spcBef>
                <a:spcPct val="20000"/>
              </a:spcBef>
              <a:buClr>
                <a:srgbClr val="C00000"/>
              </a:buClr>
              <a:buFont typeface="Wingdings" pitchFamily="2" charset="2"/>
              <a:buChar char="§"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cs typeface="Arial" pitchFamily="34" charset="0"/>
              </a:rPr>
              <a:t>Экологическая безопасность</a:t>
            </a:r>
          </a:p>
          <a:p>
            <a:pPr marL="1077913" indent="-546100" eaLnBrk="0" hangingPunct="0">
              <a:spcBef>
                <a:spcPct val="20000"/>
              </a:spcBef>
              <a:buClr>
                <a:srgbClr val="C00000"/>
              </a:buClr>
              <a:buFont typeface="Wingdings" pitchFamily="2" charset="2"/>
              <a:buChar char="§"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cs typeface="Arial" pitchFamily="34" charset="0"/>
              </a:rPr>
              <a:t>Электротехническая безопасность</a:t>
            </a:r>
          </a:p>
          <a:p>
            <a:pPr marL="1077913" indent="-546100" eaLnBrk="0" hangingPunct="0">
              <a:spcBef>
                <a:spcPct val="20000"/>
              </a:spcBef>
              <a:buFont typeface="Arial" pitchFamily="34" charset="0"/>
              <a:buChar char="•"/>
            </a:pPr>
            <a:endParaRPr lang="ru-RU" sz="2400" dirty="0" smtClean="0">
              <a:solidFill>
                <a:schemeClr val="tx2">
                  <a:lumMod val="75000"/>
                </a:schemeClr>
              </a:solidFill>
              <a:cs typeface="Arial" pitchFamily="34" charset="0"/>
            </a:endParaRPr>
          </a:p>
        </p:txBody>
      </p:sp>
      <p:sp>
        <p:nvSpPr>
          <p:cNvPr id="152580" name="Нижний колонтитул 4"/>
          <p:cNvSpPr>
            <a:spLocks noGrp="1"/>
          </p:cNvSpPr>
          <p:nvPr>
            <p:ph type="ftr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mtClean="0">
                <a:solidFill>
                  <a:srgbClr val="558ED5"/>
                </a:solidFill>
              </a:rPr>
              <a:t>© Набоков А.Б., 2011, Email:  ecrm@rambler.ru </a:t>
            </a: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755576" y="2348880"/>
            <a:ext cx="7272808" cy="434173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Уполномоченные для надзора органы</a:t>
            </a:r>
          </a:p>
        </p:txBody>
      </p:sp>
      <p:sp>
        <p:nvSpPr>
          <p:cNvPr id="6" name="Содержимое 2"/>
          <p:cNvSpPr txBox="1">
            <a:spLocks/>
          </p:cNvSpPr>
          <p:nvPr/>
        </p:nvSpPr>
        <p:spPr bwMode="auto">
          <a:xfrm>
            <a:off x="997440" y="2852936"/>
            <a:ext cx="7149120" cy="158417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 marL="1077913" indent="-546100" eaLnBrk="0" hangingPunct="0">
              <a:spcBef>
                <a:spcPct val="20000"/>
              </a:spcBef>
              <a:buClr>
                <a:srgbClr val="C00000"/>
              </a:buClr>
              <a:buFont typeface="Wingdings" pitchFamily="2" charset="2"/>
              <a:buChar char="§"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cs typeface="Arial" pitchFamily="34" charset="0"/>
              </a:rPr>
              <a:t>Государственная противопожарная служба</a:t>
            </a:r>
          </a:p>
          <a:p>
            <a:pPr marL="1077913" indent="-546100" eaLnBrk="0" hangingPunct="0">
              <a:spcBef>
                <a:spcPct val="20000"/>
              </a:spcBef>
              <a:buClr>
                <a:srgbClr val="C00000"/>
              </a:buClr>
              <a:buFont typeface="Wingdings" pitchFamily="2" charset="2"/>
              <a:buChar char="§"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cs typeface="Arial" pitchFamily="34" charset="0"/>
              </a:rPr>
              <a:t>Госнадзор</a:t>
            </a:r>
          </a:p>
          <a:p>
            <a:pPr marL="1077913" indent="-546100" eaLnBrk="0" hangingPunct="0">
              <a:spcBef>
                <a:spcPct val="20000"/>
              </a:spcBef>
              <a:buClr>
                <a:srgbClr val="C00000"/>
              </a:buClr>
              <a:buFont typeface="Wingdings" pitchFamily="2" charset="2"/>
              <a:buChar char="§"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cs typeface="Arial" pitchFamily="34" charset="0"/>
              </a:rPr>
              <a:t>Госкомсанэпиднадзор</a:t>
            </a:r>
          </a:p>
          <a:p>
            <a:pPr marL="1077913" indent="-546100" eaLnBrk="0" hangingPunct="0">
              <a:spcBef>
                <a:spcPct val="20000"/>
              </a:spcBef>
              <a:buClr>
                <a:srgbClr val="C00000"/>
              </a:buClr>
              <a:buFont typeface="Wingdings" pitchFamily="2" charset="2"/>
              <a:buChar char="§"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cs typeface="Arial" pitchFamily="34" charset="0"/>
              </a:rPr>
              <a:t>Транспортная инспекция</a:t>
            </a:r>
          </a:p>
          <a:p>
            <a:pPr marL="1077913" indent="-546100" eaLnBrk="0" hangingPunct="0">
              <a:spcBef>
                <a:spcPct val="20000"/>
              </a:spcBef>
              <a:buClr>
                <a:srgbClr val="C00000"/>
              </a:buClr>
              <a:buFont typeface="Wingdings" pitchFamily="2" charset="2"/>
              <a:buChar char="§"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cs typeface="Arial" pitchFamily="34" charset="0"/>
              </a:rPr>
              <a:t>Гострудинспекция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971600" y="5157192"/>
            <a:ext cx="6786563" cy="136815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t"/>
          <a:lstStyle/>
          <a:p>
            <a:pPr marL="1077913" indent="-546100" eaLnBrk="0" hangingPunct="0">
              <a:spcBef>
                <a:spcPct val="20000"/>
              </a:spcBef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cs typeface="Arial" pitchFamily="34" charset="0"/>
              </a:rPr>
              <a:t>Постоянная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cs typeface="Arial" pitchFamily="34" charset="0"/>
              </a:rPr>
              <a:t>работа</a:t>
            </a:r>
          </a:p>
          <a:p>
            <a:pPr marL="1077913" indent="-546100" eaLnBrk="0" hangingPunct="0">
              <a:spcBef>
                <a:spcPct val="20000"/>
              </a:spcBef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cs typeface="Arial" pitchFamily="34" charset="0"/>
              </a:rPr>
              <a:t>Предварительная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cs typeface="Arial" pitchFamily="34" charset="0"/>
              </a:rPr>
              <a:t>работа</a:t>
            </a:r>
          </a:p>
          <a:p>
            <a:pPr marL="1077913" indent="-546100" eaLnBrk="0" hangingPunct="0">
              <a:spcBef>
                <a:spcPct val="20000"/>
              </a:spcBef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cs typeface="Arial" pitchFamily="34" charset="0"/>
              </a:rPr>
              <a:t>Работа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cs typeface="Arial" pitchFamily="34" charset="0"/>
              </a:rPr>
              <a:t>во время проверок</a:t>
            </a:r>
          </a:p>
          <a:p>
            <a:pPr marL="1077913" indent="-546100" eaLnBrk="0" hangingPunct="0">
              <a:spcBef>
                <a:spcPct val="20000"/>
              </a:spcBef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cs typeface="Arial" pitchFamily="34" charset="0"/>
              </a:rPr>
              <a:t>Работа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cs typeface="Arial" pitchFamily="34" charset="0"/>
              </a:rPr>
              <a:t>по предписаниям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755576" y="4581128"/>
            <a:ext cx="7272808" cy="43204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</a:pPr>
            <a:r>
              <a:rPr lang="ru-RU" sz="2000" b="1" dirty="0">
                <a:solidFill>
                  <a:schemeClr val="bg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Этапы работы с надзорными органами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Система управление охраной труда. Распределение обязанностей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28596" y="1357298"/>
            <a:ext cx="8229600" cy="5072098"/>
          </a:xfrm>
          <a:solidFill>
            <a:schemeClr val="bg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rmAutofit fontScale="70000" lnSpcReduction="20000"/>
          </a:bodyPr>
          <a:lstStyle/>
          <a:p>
            <a:endParaRPr lang="ru-RU" dirty="0" smtClean="0"/>
          </a:p>
          <a:p>
            <a:pPr marL="95250" indent="0"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1 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 Начальник  административно-хозяйственного отдела</a:t>
            </a:r>
          </a:p>
          <a:p>
            <a:pPr marL="450850" indent="-177800"/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Обеспечивает соответствующее санитарное состояние территории предприятия, санитарно-бытовых помещений и мест общего пользования.</a:t>
            </a:r>
          </a:p>
          <a:p>
            <a:pPr marL="450850" indent="-177800"/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Обеспечивает своевременную дезинфекцию, дезинсекцию помещений предприятия. </a:t>
            </a:r>
          </a:p>
          <a:p>
            <a:pPr marL="450850" indent="-177800"/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Организует работу по озеленению и благоустройству территории предприятия, поддержанию тротуаров, пешеходных дорожек и переходов в исправном состоянии, уборке территории и своевременной очистке дорог, тротуаров от снега и льда, а также посыпку их песком.</a:t>
            </a:r>
          </a:p>
          <a:p>
            <a:pPr marL="450850" indent="-177800"/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Организует разработку инструкций по охране труда для работников отдела.</a:t>
            </a:r>
          </a:p>
          <a:p>
            <a:pPr marL="450850" indent="-177800"/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Принимает участие в подготовке структурных подразделений предприятия к работе в осенне-зимний период.</a:t>
            </a:r>
            <a:endParaRPr lang="ru-RU" b="1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© Набоков А.Б., 2011, Email:  ecrm@rambler.ru </a:t>
            </a:r>
            <a:endParaRPr lang="ru-RU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Система управление охраной труда. Распределение обязанностей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28596" y="1285836"/>
            <a:ext cx="8229600" cy="5572164"/>
          </a:xfrm>
          <a:solidFill>
            <a:schemeClr val="bg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rmAutofit fontScale="62500" lnSpcReduction="20000"/>
          </a:bodyPr>
          <a:lstStyle/>
          <a:p>
            <a:pPr marL="95250"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Начальник отдела капитального строительства</a:t>
            </a:r>
            <a:endParaRPr lang="ru-RU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0850" indent="-177800"/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Обеспечивает соблюдение строительных норм и правил, правил и норм  охраны труда при капитальном строительстве и реконструкции производственных объектов, участвует в приемке их в эксплуатацию.</a:t>
            </a:r>
          </a:p>
          <a:p>
            <a:pPr marL="450850" indent="-177800"/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Обеспечивает организацию безопасной эксплуатации оборудования, машин и механизмов на закрепленных объектах.</a:t>
            </a:r>
          </a:p>
          <a:p>
            <a:pPr marL="450850" indent="-177800"/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Обеспечивает надзор за техническим состоянием и условиями эксплуатации зданий и сооружений.</a:t>
            </a:r>
          </a:p>
          <a:p>
            <a:pPr marL="450850" indent="-177800"/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Обеспечивает соблюдение проектной дисциплины, ведения строительства и реконструкции только по проектам специализированных организаций и по согласованию с автором проекта.</a:t>
            </a:r>
          </a:p>
          <a:p>
            <a:pPr marL="450850" indent="-177800"/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Обеспечивает выполнение работ по подготовке структурных подразделений организации к работе в осенне-зимний период.</a:t>
            </a:r>
          </a:p>
          <a:p>
            <a:pPr marL="450850" indent="-177800"/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Обеспечивает наличие необходимого количества санитарно-бытовых помещений.</a:t>
            </a:r>
          </a:p>
          <a:p>
            <a:pPr marL="450850" indent="-177800"/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Участвует в расследовании групповых и смертельных несчастных случаев, происшедших на строительных работах, и контролирует выполнение мероприятий по актам расследования.</a:t>
            </a:r>
          </a:p>
          <a:p>
            <a:pPr marL="95250" indent="0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© Набоков А.Б., 2011, Email:  ecrm@rambler.ru </a:t>
            </a:r>
            <a:endParaRPr lang="ru-RU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mtClean="0"/>
              <a:t>Основные нормативные документы</a:t>
            </a:r>
          </a:p>
        </p:txBody>
      </p:sp>
      <p:sp>
        <p:nvSpPr>
          <p:cNvPr id="167939" name="Содержимое 2"/>
          <p:cNvSpPr>
            <a:spLocks noGrp="1"/>
          </p:cNvSpPr>
          <p:nvPr>
            <p:ph idx="1"/>
          </p:nvPr>
        </p:nvSpPr>
        <p:spPr>
          <a:xfrm>
            <a:off x="1643063" y="1857375"/>
            <a:ext cx="7286625" cy="4268788"/>
          </a:xfrm>
        </p:spPr>
        <p:txBody>
          <a:bodyPr/>
          <a:lstStyle/>
          <a:p>
            <a:r>
              <a:rPr lang="en-US" sz="1200" smtClean="0">
                <a:hlinkClick r:id="rId2"/>
              </a:rPr>
              <a:t>http://www.gosnadzor.ru/</a:t>
            </a:r>
            <a:r>
              <a:rPr lang="ru-RU" sz="1200" smtClean="0"/>
              <a:t> - официальный сайт Федеральной службы по экологическому, технологическому и атомному надзору</a:t>
            </a:r>
          </a:p>
          <a:p>
            <a:endParaRPr lang="ru-RU" sz="1200" smtClean="0"/>
          </a:p>
          <a:p>
            <a:r>
              <a:rPr lang="ru-RU" sz="1200" smtClean="0"/>
              <a:t>ФЗ 116 от 21.07.97 «О промышленной безопасности опасных производственных объектов2</a:t>
            </a:r>
          </a:p>
          <a:p>
            <a:r>
              <a:rPr lang="ru-RU" sz="1200" smtClean="0"/>
              <a:t>ФЗ 128 от 08.08.01 «О лицензировании отдельных видов деятельности</a:t>
            </a:r>
          </a:p>
          <a:p>
            <a:r>
              <a:rPr lang="ru-RU" sz="1200" smtClean="0"/>
              <a:t>ФЗ 184 от 27.12.02 «О техническом регулировании»</a:t>
            </a:r>
          </a:p>
          <a:p>
            <a:r>
              <a:rPr lang="ru-RU" sz="1200" smtClean="0"/>
              <a:t>Приказ Ростехнадзора 261 от 23.04.08 «Об утверждении правила проведения расследования причин аварий и инцидентов на объектах поднадзорных Ростехнадзору»</a:t>
            </a:r>
          </a:p>
          <a:p>
            <a:endParaRPr lang="ru-RU" sz="1200" smtClean="0"/>
          </a:p>
          <a:p>
            <a:r>
              <a:rPr lang="en-US" sz="1200" smtClean="0">
                <a:hlinkClick r:id="rId3"/>
              </a:rPr>
              <a:t>http://www.rostehnadzor.ru/regulation.html</a:t>
            </a:r>
            <a:r>
              <a:rPr lang="ru-RU" sz="1200" smtClean="0"/>
              <a:t> - правила безопасности по отраслям</a:t>
            </a:r>
          </a:p>
          <a:p>
            <a:r>
              <a:rPr lang="en-US" sz="1200" smtClean="0">
                <a:hlinkClick r:id="rId4"/>
              </a:rPr>
              <a:t>http://www.rostehnadzor.ru/records.html</a:t>
            </a:r>
            <a:r>
              <a:rPr lang="ru-RU" sz="1200" smtClean="0"/>
              <a:t> - инструкции по отраслям</a:t>
            </a:r>
          </a:p>
          <a:p>
            <a:r>
              <a:rPr lang="en-US" sz="1200" smtClean="0">
                <a:hlinkClick r:id="rId5"/>
              </a:rPr>
              <a:t>http://www.snip-info.ru/</a:t>
            </a:r>
            <a:r>
              <a:rPr lang="ru-RU" sz="1200" smtClean="0"/>
              <a:t> - ГОСТы, СНиП и Правила безопасности</a:t>
            </a:r>
          </a:p>
          <a:p>
            <a:endParaRPr lang="ru-RU" sz="1200" smtClean="0"/>
          </a:p>
          <a:p>
            <a:endParaRPr lang="ru-RU" sz="1200" smtClean="0"/>
          </a:p>
        </p:txBody>
      </p:sp>
      <p:pic>
        <p:nvPicPr>
          <p:cNvPr id="167940" name="Picture 7" descr="http://im8-tub.yandex.net/i?id=16128&amp;tov=8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95536" y="1268760"/>
            <a:ext cx="139065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7941" name="Нижний колонтитул 4"/>
          <p:cNvSpPr>
            <a:spLocks noGrp="1"/>
          </p:cNvSpPr>
          <p:nvPr>
            <p:ph type="ftr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mtClean="0">
                <a:solidFill>
                  <a:srgbClr val="558ED5"/>
                </a:solidFill>
              </a:rPr>
              <a:t>© Набоков А.Б., 2011, Email:  ecrm@rambler.ru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8715436" cy="428604"/>
          </a:xfrm>
          <a:solidFill>
            <a:schemeClr val="tx2">
              <a:lumMod val="75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Визит надзорных органов</a:t>
            </a:r>
          </a:p>
        </p:txBody>
      </p:sp>
      <p:sp>
        <p:nvSpPr>
          <p:cNvPr id="162819" name="Содержимое 2"/>
          <p:cNvSpPr txBox="1">
            <a:spLocks/>
          </p:cNvSpPr>
          <p:nvPr/>
        </p:nvSpPr>
        <p:spPr bwMode="auto">
          <a:xfrm>
            <a:off x="5429256" y="2428868"/>
            <a:ext cx="3500462" cy="4286280"/>
          </a:xfrm>
          <a:prstGeom prst="rect">
            <a:avLst/>
          </a:prstGeom>
          <a:noFill/>
          <a:ln w="28575">
            <a:solidFill>
              <a:schemeClr val="bg1">
                <a:lumMod val="75000"/>
              </a:schemeClr>
            </a:solidFill>
            <a:miter lim="800000"/>
            <a:headEnd/>
            <a:tailEnd/>
          </a:ln>
        </p:spPr>
        <p:txBody>
          <a:bodyPr/>
          <a:lstStyle/>
          <a:p>
            <a:pPr indent="176213" eaLnBrk="0" hangingPunct="0">
              <a:spcBef>
                <a:spcPct val="20000"/>
              </a:spcBef>
            </a:pP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3.    Встреча </a:t>
            </a:r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 прием 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представителя надзорных органов </a:t>
            </a:r>
            <a:endParaRPr lang="ru-RU" sz="14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530225" lvl="1" indent="-176213" eaLnBrk="0" hangingPunct="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Проверка полномочий</a:t>
            </a:r>
          </a:p>
          <a:p>
            <a:pPr marL="530225" lvl="1" indent="-176213" eaLnBrk="0" hangingPunct="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Проверка статуса</a:t>
            </a:r>
          </a:p>
          <a:p>
            <a:pPr marL="265113" indent="-176213" eaLnBrk="0" hangingPunct="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Сопровождение</a:t>
            </a:r>
          </a:p>
          <a:p>
            <a:pPr marL="265113" indent="-176213" eaLnBrk="0" hangingPunct="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Представление необходимой документации (копий)</a:t>
            </a:r>
          </a:p>
          <a:p>
            <a:pPr marL="265113" indent="-176213" eaLnBrk="0" hangingPunct="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Обеспечение 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визита</a:t>
            </a:r>
          </a:p>
          <a:p>
            <a:pPr marL="530225" indent="-176213" eaLnBrk="0" hangingPunct="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Показывать только то, что относится к предмету проверок</a:t>
            </a:r>
          </a:p>
          <a:p>
            <a:pPr marL="530225" indent="-176213" eaLnBrk="0" hangingPunct="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Документы представлять в копиях</a:t>
            </a:r>
          </a:p>
          <a:p>
            <a:pPr marL="530225" indent="-176213" eaLnBrk="0" hangingPunct="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Обеспечить общение только с уполномоченными лицами</a:t>
            </a:r>
          </a:p>
          <a:p>
            <a:pPr marL="530225" indent="-176213" eaLnBrk="0" hangingPunct="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Меньше сказал = меньше предписаний</a:t>
            </a:r>
          </a:p>
          <a:p>
            <a:pPr marL="530225" indent="-176213" eaLnBrk="0" hangingPunct="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 скрывать недостатков</a:t>
            </a:r>
          </a:p>
          <a:p>
            <a:pPr marL="530225" indent="-176213" eaLnBrk="0" hangingPunct="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Представлять акты предыдущих проверок</a:t>
            </a:r>
          </a:p>
          <a:p>
            <a:pPr marL="457200" indent="-457200" eaLnBrk="0" hangingPunct="0">
              <a:spcBef>
                <a:spcPct val="20000"/>
              </a:spcBef>
              <a:buFont typeface="Verdana" pitchFamily="34" charset="0"/>
              <a:buAutoNum type="arabicPeriod"/>
            </a:pPr>
            <a:endParaRPr lang="ru-RU" sz="1400" b="1" dirty="0">
              <a:solidFill>
                <a:schemeClr val="tx2">
                  <a:lumMod val="75000"/>
                </a:schemeClr>
              </a:solidFill>
              <a:cs typeface="Arial" pitchFamily="34" charset="0"/>
            </a:endParaRPr>
          </a:p>
          <a:p>
            <a:pPr marL="457200" indent="-457200" eaLnBrk="0" hangingPunct="0">
              <a:spcBef>
                <a:spcPct val="20000"/>
              </a:spcBef>
              <a:buFont typeface="Verdana" pitchFamily="34" charset="0"/>
              <a:buAutoNum type="arabicPeriod"/>
            </a:pPr>
            <a:endParaRPr lang="ru-RU" sz="2000" dirty="0">
              <a:solidFill>
                <a:srgbClr val="558ED5"/>
              </a:solidFill>
              <a:cs typeface="Arial" pitchFamily="34" charset="0"/>
            </a:endParaRPr>
          </a:p>
        </p:txBody>
      </p:sp>
      <p:sp>
        <p:nvSpPr>
          <p:cNvPr id="162821" name="Нижний колонтитул 4"/>
          <p:cNvSpPr>
            <a:spLocks noGrp="1"/>
          </p:cNvSpPr>
          <p:nvPr>
            <p:ph type="ftr" sz="quarter" idx="10"/>
          </p:nvPr>
        </p:nvSpPr>
        <p:spPr bwMode="auto">
          <a:xfrm>
            <a:off x="457200" y="6500834"/>
            <a:ext cx="3614734" cy="220641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mtClean="0">
                <a:solidFill>
                  <a:srgbClr val="558ED5"/>
                </a:solidFill>
              </a:rPr>
              <a:t>© Набоков А.Б., 2011, Email:  ecrm@rambler.ru </a:t>
            </a:r>
            <a:endParaRPr lang="ru-RU" dirty="0" smtClean="0">
              <a:solidFill>
                <a:srgbClr val="558ED5"/>
              </a:solidFill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 bwMode="auto">
          <a:xfrm>
            <a:off x="428596" y="4714884"/>
            <a:ext cx="4857784" cy="1643074"/>
          </a:xfrm>
          <a:prstGeom prst="rect">
            <a:avLst/>
          </a:prstGeom>
          <a:noFill/>
          <a:ln w="28575">
            <a:solidFill>
              <a:schemeClr val="bg1">
                <a:lumMod val="75000"/>
              </a:schemeClr>
            </a:solidFill>
            <a:miter lim="800000"/>
            <a:headEnd/>
            <a:tailEnd/>
          </a:ln>
        </p:spPr>
        <p:txBody>
          <a:bodyPr/>
          <a:lstStyle/>
          <a:p>
            <a:pPr marL="457200" indent="-457200" eaLnBrk="0" hangingPunct="0">
              <a:spcBef>
                <a:spcPct val="20000"/>
              </a:spcBef>
              <a:defRPr/>
            </a:pP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Работа </a:t>
            </a:r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предписаниям</a:t>
            </a:r>
          </a:p>
          <a:p>
            <a:pPr marL="265113" lvl="1" indent="-177800" eaLnBrk="0" hangingPunct="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Сбор необходимых документов</a:t>
            </a:r>
          </a:p>
          <a:p>
            <a:pPr marL="265113" lvl="1" indent="-177800" eaLnBrk="0" hangingPunct="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Предварительное определение затрат</a:t>
            </a:r>
          </a:p>
          <a:p>
            <a:pPr marL="265113" lvl="1" indent="-177800" eaLnBrk="0" hangingPunct="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Предварит. 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согласование сроков исполнения предписаний</a:t>
            </a:r>
          </a:p>
          <a:p>
            <a:pPr marL="265113" lvl="1" indent="-177800" eaLnBrk="0" hangingPunct="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Подготовка официального ответа</a:t>
            </a:r>
          </a:p>
        </p:txBody>
      </p:sp>
      <p:sp>
        <p:nvSpPr>
          <p:cNvPr id="8" name="Содержимое 2"/>
          <p:cNvSpPr txBox="1">
            <a:spLocks/>
          </p:cNvSpPr>
          <p:nvPr/>
        </p:nvSpPr>
        <p:spPr bwMode="auto">
          <a:xfrm>
            <a:off x="428596" y="2500306"/>
            <a:ext cx="4857784" cy="2000264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804863" indent="-715963" eaLnBrk="0" hangingPunct="0">
              <a:spcBef>
                <a:spcPct val="20000"/>
              </a:spcBef>
              <a:defRPr/>
            </a:pP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  Подготовительная работа</a:t>
            </a:r>
          </a:p>
          <a:p>
            <a:pPr marL="265113" lvl="1" indent="-176213" eaLnBrk="0" hangingPunct="0">
              <a:spcBef>
                <a:spcPct val="20000"/>
              </a:spcBef>
              <a:buFont typeface="Arial" charset="0"/>
              <a:buChar char="•"/>
              <a:defRPr/>
            </a:pP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Обеспечение информации о визите</a:t>
            </a:r>
          </a:p>
          <a:p>
            <a:pPr marL="265113" lvl="1" indent="-176213" eaLnBrk="0" hangingPunct="0">
              <a:spcBef>
                <a:spcPct val="20000"/>
              </a:spcBef>
              <a:buFont typeface="Arial" charset="0"/>
              <a:buChar char="•"/>
              <a:defRPr/>
            </a:pP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Проверка знания персоналом инструкции на случай внезапных визитов надзорных организаций</a:t>
            </a:r>
          </a:p>
          <a:p>
            <a:pPr marL="265113" lvl="1" indent="-176213" eaLnBrk="0" hangingPunct="0">
              <a:spcBef>
                <a:spcPct val="20000"/>
              </a:spcBef>
              <a:buFont typeface="Arial" charset="0"/>
              <a:buChar char="•"/>
              <a:defRPr/>
            </a:pP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Подготовка необходимых документов (копий)</a:t>
            </a:r>
          </a:p>
          <a:p>
            <a:pPr marL="265113" lvl="1" indent="-176213" eaLnBrk="0" hangingPunct="0">
              <a:spcBef>
                <a:spcPct val="20000"/>
              </a:spcBef>
              <a:buFont typeface="Arial" charset="0"/>
              <a:buChar char="•"/>
              <a:defRPr/>
            </a:pP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Расчистка доступа к объектам проверки</a:t>
            </a:r>
          </a:p>
          <a:p>
            <a:pPr marL="265113" lvl="1" indent="-176213" eaLnBrk="0" hangingPunct="0">
              <a:spcBef>
                <a:spcPct val="20000"/>
              </a:spcBef>
              <a:buFont typeface="Arial" charset="0"/>
              <a:buChar char="•"/>
              <a:defRPr/>
            </a:pP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Проведение инструктажа сотрудников</a:t>
            </a:r>
          </a:p>
        </p:txBody>
      </p:sp>
      <p:sp>
        <p:nvSpPr>
          <p:cNvPr id="9" name="Содержимое 2"/>
          <p:cNvSpPr txBox="1">
            <a:spLocks/>
          </p:cNvSpPr>
          <p:nvPr/>
        </p:nvSpPr>
        <p:spPr bwMode="auto">
          <a:xfrm>
            <a:off x="428596" y="500042"/>
            <a:ext cx="8501122" cy="1857388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457200" indent="-368300" eaLnBrk="0" hangingPunct="0">
              <a:spcBef>
                <a:spcPct val="20000"/>
              </a:spcBef>
              <a:defRPr/>
            </a:pP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1.   Постоянная </a:t>
            </a:r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работа</a:t>
            </a:r>
          </a:p>
          <a:p>
            <a:pPr marL="265113" lvl="1" indent="-177800" eaLnBrk="0" hangingPunct="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Знать своих проверяющих (непосредственно контролирующих инспекторов, их начальников).</a:t>
            </a:r>
          </a:p>
          <a:p>
            <a:pPr marL="265113" lvl="1" indent="-177800" eaLnBrk="0" hangingPunct="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Проводить мероприятия для налаживания отношений.</a:t>
            </a:r>
          </a:p>
          <a:p>
            <a:pPr marL="265113" lvl="1" indent="-177800" eaLnBrk="0" hangingPunct="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Иметь все документы регулирующие отношения между надзорными органами и организацией.</a:t>
            </a:r>
          </a:p>
          <a:p>
            <a:pPr marL="265113" lvl="1" indent="-177800" eaLnBrk="0" hangingPunct="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Разработать требуемые регламенты, знать и уметь ими пользоваться.</a:t>
            </a:r>
          </a:p>
          <a:p>
            <a:pPr marL="265113" lvl="1" indent="-177800" eaLnBrk="0" hangingPunct="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Проводить внутренние аудиты, организовывать обучение и проверки персонала.</a:t>
            </a:r>
          </a:p>
          <a:p>
            <a:pPr marL="265113" lvl="1" indent="-177800" eaLnBrk="0" hangingPunct="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Организовать 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постоянное заполнение 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документации (журналов инструктажей, 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журналов 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происшествий)</a:t>
            </a:r>
            <a:endParaRPr lang="ru-RU" sz="14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Заголовок 1"/>
          <p:cNvSpPr>
            <a:spLocks noGrp="1"/>
          </p:cNvSpPr>
          <p:nvPr>
            <p:ph type="title"/>
          </p:nvPr>
        </p:nvSpPr>
        <p:spPr>
          <a:xfrm>
            <a:off x="214282" y="142852"/>
            <a:ext cx="8715436" cy="642937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Что необходимо делать, если вас проверяет пожарный инспектор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>
          <a:xfrm>
            <a:off x="457200" y="6357958"/>
            <a:ext cx="3328982" cy="363517"/>
          </a:xfrm>
        </p:spPr>
        <p:txBody>
          <a:bodyPr/>
          <a:lstStyle/>
          <a:p>
            <a:pPr>
              <a:defRPr/>
            </a:pPr>
            <a:r>
              <a:rPr lang="ru-RU" smtClean="0"/>
              <a:t>© Набоков А.Б., 2011, Email:  ecrm@rambler.ru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1197620"/>
            <a:ext cx="8247290" cy="47705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000" b="1" u="sng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Что входит в компетенцию Государственной противопожарной службы</a:t>
            </a:r>
            <a:r>
              <a:rPr lang="ru-RU" sz="2000" b="1" u="sng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defRPr/>
            </a:pPr>
            <a:endParaRPr lang="ru-RU" sz="2000" b="1" u="sng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177800" indent="450850">
              <a:defRPr/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Она </a:t>
            </a:r>
            <a:r>
              <a:rPr lang="ru-RU" sz="20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контролирует соблюдение требований пожарной безопасности предприятиями, учреждениями, организациями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общественными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объединениями и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другими юридическими лицами, независимо от их формы собственности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77800" indent="450850">
              <a:defRPr/>
            </a:pPr>
            <a:r>
              <a:rPr lang="ru-RU" sz="2000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Проверки </a:t>
            </a:r>
            <a:r>
              <a:rPr lang="ru-RU" sz="2000" i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 обследования проводятся на основании письменного распоряжения руководителя подразделения Государственной пожарной службы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177800" indent="450850">
              <a:defRPr/>
            </a:pP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распоряжении должно быть обязательно </a:t>
            </a:r>
            <a:r>
              <a:rPr lang="ru-RU" sz="2000" u="sng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указано </a:t>
            </a:r>
            <a:r>
              <a:rPr lang="ru-RU" sz="2000" b="1" u="sng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название проверяемой организации, а также точные сроки </a:t>
            </a:r>
            <a:r>
              <a:rPr lang="ru-RU" sz="2000" u="sng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в какой период должна быть проведена проверка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Сроки для конкретных фирм определяются индивидуально, в зависимости от размеров проверяемого объекта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Заголовок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8715436" cy="642937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Что необходимо делать, если вас проверяет пожарный инспектор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>
          <a:xfrm>
            <a:off x="457200" y="6356350"/>
            <a:ext cx="3971924" cy="365125"/>
          </a:xfrm>
        </p:spPr>
        <p:txBody>
          <a:bodyPr/>
          <a:lstStyle/>
          <a:p>
            <a:pPr>
              <a:defRPr/>
            </a:pPr>
            <a:r>
              <a:rPr lang="ru-RU" smtClean="0"/>
              <a:t>© Набоков А.Б., 2011, Email:  ecrm@rambler.ru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27584" y="908720"/>
            <a:ext cx="7704856" cy="520142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square">
            <a:spAutoFit/>
          </a:bodyPr>
          <a:lstStyle/>
          <a:p>
            <a:pPr indent="457200">
              <a:defRPr/>
            </a:pPr>
            <a:r>
              <a:rPr lang="ru-RU" sz="2000" b="1" u="sng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Как </a:t>
            </a:r>
            <a:r>
              <a:rPr lang="ru-RU" sz="2000" b="1" u="sng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часто должны проводиться плановые проверки и что является основанием для проведения внеплановых проверок</a:t>
            </a:r>
            <a:r>
              <a:rPr lang="ru-RU" sz="2000" b="1" u="sng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indent="457200">
              <a:defRPr/>
            </a:pPr>
            <a:endParaRPr lang="ru-RU" sz="2000" b="1" u="sng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  <a:defRPr/>
            </a:pP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ПЛАНОВЫЕ ПРОВЕРКИ</a:t>
            </a:r>
            <a:endParaRPr lang="ru-RU" sz="1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1950" indent="438150">
              <a:defRPr/>
            </a:pP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u="sng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Плановые </a:t>
            </a:r>
            <a:r>
              <a:rPr lang="ru-RU" sz="2000" b="1" u="sng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проверки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согласно статье 7 федерального Закона "О защите прав юридических лиц и индивидуальных предпринимателей при проведении государственного контроля (надзора)", </a:t>
            </a:r>
            <a:r>
              <a:rPr lang="ru-RU" sz="2000" b="1" u="sng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проводятся раз в два года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2000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indent="457200">
              <a:defRPr/>
            </a:pPr>
            <a:endParaRPr lang="ru-RU" sz="20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indent="361950">
              <a:buFont typeface="Wingdings" pitchFamily="2" charset="2"/>
              <a:buChar char="v"/>
              <a:defRPr/>
            </a:pPr>
            <a: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ВНЕПЛАНОВЫЕ ПРОВЕРКИ</a:t>
            </a:r>
            <a:endParaRPr lang="ru-RU" sz="16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1950" indent="438150">
              <a:defRPr/>
            </a:pP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Если 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ходе 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проверки 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выявлены нарушения, то проводятся </a:t>
            </a:r>
            <a:r>
              <a:rPr lang="ru-RU" sz="2000" u="sng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контрольные (внеплановые) проверки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2000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61950" indent="438150">
              <a:defRPr/>
            </a:pPr>
            <a:r>
              <a:rPr lang="ru-RU" sz="2000" b="1" u="sng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Также </a:t>
            </a:r>
            <a:r>
              <a:rPr lang="ru-RU" sz="2000" b="1" u="sng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контрольные проверки устраиваются </a:t>
            </a:r>
            <a:r>
              <a:rPr lang="ru-RU" sz="2000" b="1" u="sng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2000" b="1" u="sng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письменным заявлениям граждан, организаций или органов власти: администрации края, города, пр. </a:t>
            </a:r>
            <a:endParaRPr lang="ru-RU" sz="2000" b="1" u="sng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61950" indent="438150">
              <a:defRPr/>
            </a:pP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Контрольные 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проверки прекращаются как только все нарушения устранены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Arial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© Набоков А.Б., 2011, Email:  ecrm@rambler.ru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28625" y="1071546"/>
            <a:ext cx="8001000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400" b="1" dirty="0">
                <a:latin typeface="Arial" charset="0"/>
              </a:rPr>
              <a:t>Какие права и обязанности имеют проверяющие?</a:t>
            </a:r>
            <a:endParaRPr lang="en-US" sz="1400" b="1" dirty="0">
              <a:latin typeface="Arial" charset="0"/>
            </a:endParaRPr>
          </a:p>
          <a:p>
            <a:pPr>
              <a:defRPr/>
            </a:pPr>
            <a:endParaRPr lang="ru-RU" sz="1400" dirty="0">
              <a:latin typeface="Arial" charset="0"/>
            </a:endParaRPr>
          </a:p>
          <a:p>
            <a:pPr>
              <a:defRPr/>
            </a:pPr>
            <a:r>
              <a:rPr lang="ru-RU" sz="1400" b="1" i="1" u="sng" dirty="0">
                <a:solidFill>
                  <a:schemeClr val="accent2">
                    <a:lumMod val="75000"/>
                  </a:schemeClr>
                </a:solidFill>
                <a:latin typeface="Arial" charset="0"/>
              </a:rPr>
              <a:t>Проверяющие имеют следующие права и обязанности</a:t>
            </a:r>
            <a:r>
              <a:rPr lang="ru-RU" sz="1400" b="1" i="1" u="sng" dirty="0" smtClean="0">
                <a:solidFill>
                  <a:schemeClr val="accent2">
                    <a:lumMod val="75000"/>
                  </a:schemeClr>
                </a:solidFill>
                <a:latin typeface="Arial" charset="0"/>
              </a:rPr>
              <a:t>:</a:t>
            </a:r>
          </a:p>
          <a:p>
            <a:pPr>
              <a:defRPr/>
            </a:pPr>
            <a:endParaRPr lang="en-US" sz="1400" b="1" i="1" u="sng" dirty="0">
              <a:solidFill>
                <a:schemeClr val="accent2">
                  <a:lumMod val="75000"/>
                </a:schemeClr>
              </a:solidFill>
              <a:latin typeface="Arial" charset="0"/>
            </a:endParaRPr>
          </a:p>
          <a:p>
            <a:pPr marL="177800" indent="-177800"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ru-RU" sz="1600" u="sng" dirty="0" smtClean="0">
                <a:solidFill>
                  <a:schemeClr val="tx2">
                    <a:lumMod val="50000"/>
                  </a:schemeClr>
                </a:solidFill>
                <a:latin typeface="Arial" charset="0"/>
              </a:rPr>
              <a:t>проводить </a:t>
            </a:r>
            <a:r>
              <a:rPr lang="ru-RU" sz="1600" u="sng" dirty="0">
                <a:solidFill>
                  <a:schemeClr val="tx2">
                    <a:lumMod val="50000"/>
                  </a:schemeClr>
                </a:solidFill>
                <a:latin typeface="Arial" charset="0"/>
              </a:rPr>
              <a:t>обследования и проверки территорий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Arial" charset="0"/>
              </a:rPr>
              <a:t>, зданий, сооружений, помещений предприятий и других объектов, в том числе в нерабочее 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Arial" charset="0"/>
              </a:rPr>
              <a:t>время</a:t>
            </a:r>
          </a:p>
          <a:p>
            <a:pPr marL="177800" indent="-177800"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Arial" charset="0"/>
              </a:rPr>
              <a:t>беспрепятственно 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Arial" charset="0"/>
              </a:rPr>
              <a:t>входить в 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Arial" charset="0"/>
              </a:rPr>
              <a:t>помещения, иметь доступ на земельные участки </a:t>
            </a:r>
            <a:r>
              <a:rPr lang="ru-RU" sz="1600" u="sng" dirty="0">
                <a:solidFill>
                  <a:schemeClr val="tx2">
                    <a:lumMod val="50000"/>
                  </a:schemeClr>
                </a:solidFill>
                <a:latin typeface="Arial" charset="0"/>
              </a:rPr>
              <a:t>при наличии достоверных данных о нарушениях требований пожарной безопасности, создающих угрозу возникновения </a:t>
            </a:r>
            <a:r>
              <a:rPr lang="ru-RU" sz="1600" u="sng" dirty="0" smtClean="0">
                <a:solidFill>
                  <a:schemeClr val="tx2">
                    <a:lumMod val="50000"/>
                  </a:schemeClr>
                </a:solidFill>
                <a:latin typeface="Arial" charset="0"/>
              </a:rPr>
              <a:t>пожара</a:t>
            </a:r>
          </a:p>
          <a:p>
            <a:pPr marL="177800" indent="-177800"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ru-RU" sz="1600" u="sng" dirty="0" smtClean="0">
                <a:solidFill>
                  <a:srgbClr val="C00000"/>
                </a:solidFill>
                <a:latin typeface="Arial" charset="0"/>
              </a:rPr>
              <a:t>проводить </a:t>
            </a:r>
            <a:r>
              <a:rPr lang="ru-RU" sz="1600" u="sng" dirty="0">
                <a:solidFill>
                  <a:srgbClr val="C00000"/>
                </a:solidFill>
                <a:latin typeface="Arial" charset="0"/>
              </a:rPr>
              <a:t>проверку технической документации - это приказы, распоряжения и инструкции, касающиеся пожарной безопасности, имеющей отношение к обеспечению пожарной безопасности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;</a:t>
            </a:r>
          </a:p>
          <a:p>
            <a:pPr marL="177800" indent="-177800"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Arial" charset="0"/>
              </a:rPr>
              <a:t>участвовать 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Arial" charset="0"/>
              </a:rPr>
              <a:t>с правом решающего голоса в работе комиссий по выбору площадок (трасс) строительства, а также комиссий по приемке уже построенных или реконструированных 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Arial" charset="0"/>
              </a:rPr>
              <a:t>объектов</a:t>
            </a:r>
          </a:p>
          <a:p>
            <a:pPr marL="177800" indent="-177800"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ru-RU" sz="1600" u="sng" dirty="0" smtClean="0">
                <a:solidFill>
                  <a:schemeClr val="tx2">
                    <a:lumMod val="50000"/>
                  </a:schemeClr>
                </a:solidFill>
                <a:latin typeface="Arial" charset="0"/>
              </a:rPr>
              <a:t>давать </a:t>
            </a:r>
            <a:r>
              <a:rPr lang="ru-RU" sz="1600" u="sng" dirty="0">
                <a:solidFill>
                  <a:schemeClr val="tx2">
                    <a:lumMod val="50000"/>
                  </a:schemeClr>
                </a:solidFill>
                <a:latin typeface="Arial" charset="0"/>
              </a:rPr>
              <a:t>руководителям предприятий и должностным лицам обязательные для исполнения предписания по устранению нарушений требований пожарной 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Arial" charset="0"/>
              </a:rPr>
              <a:t>безопасности, обеспечению пожарной безопасности товаров (работ, услуг), не соответствующих требованиям пожарной 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Arial" charset="0"/>
              </a:rPr>
              <a:t>безопасности</a:t>
            </a:r>
          </a:p>
          <a:p>
            <a:pPr marL="177800" indent="-177800"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Arial" charset="0"/>
              </a:rPr>
              <a:t>в 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Arial" charset="0"/>
              </a:rPr>
              <a:t>соответствии с действующим законодательством </a:t>
            </a:r>
            <a:r>
              <a:rPr lang="ru-RU" sz="1600" u="sng" dirty="0">
                <a:solidFill>
                  <a:schemeClr val="tx2">
                    <a:lumMod val="50000"/>
                  </a:schemeClr>
                </a:solidFill>
                <a:latin typeface="Arial" charset="0"/>
              </a:rPr>
              <a:t>налагать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Arial" charset="0"/>
              </a:rPr>
              <a:t> на граждан и </a:t>
            </a:r>
            <a:r>
              <a:rPr lang="ru-RU" sz="1600" u="sng" dirty="0">
                <a:solidFill>
                  <a:schemeClr val="tx2">
                    <a:lumMod val="50000"/>
                  </a:schemeClr>
                </a:solidFill>
                <a:latin typeface="Arial" charset="0"/>
              </a:rPr>
              <a:t>юридических лиц административные взыскания за нарушения и невыполнение требований пожарной безопасности</a:t>
            </a:r>
            <a:r>
              <a:rPr lang="ru-RU" sz="1400" dirty="0">
                <a:solidFill>
                  <a:schemeClr val="tx2">
                    <a:lumMod val="50000"/>
                  </a:schemeClr>
                </a:solidFill>
                <a:latin typeface="Arial" charset="0"/>
              </a:rPr>
              <a:t>.</a:t>
            </a:r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424936" cy="562074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Что необходимо делать, если вас проверяет пожарный инспектор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© Набоков А.Б., 2011, Email:  ecrm@rambler.ru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14313" y="1285875"/>
            <a:ext cx="8643937" cy="50784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spAutoFit/>
          </a:bodyPr>
          <a:lstStyle/>
          <a:p>
            <a:pPr>
              <a:defRPr/>
            </a:pP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Какие права и обязанности имеют проверяемые?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Arial" charset="0"/>
            </a:endParaRPr>
          </a:p>
          <a:p>
            <a:pPr>
              <a:defRPr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Они могут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: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 </a:t>
            </a:r>
          </a:p>
          <a:p>
            <a:pPr marL="174625" indent="184150">
              <a:buFont typeface="Arial" pitchFamily="34" charset="0"/>
              <a:buChar char="•"/>
              <a:defRPr/>
            </a:pPr>
            <a:r>
              <a:rPr lang="ru-RU" dirty="0">
                <a:solidFill>
                  <a:srgbClr val="C00000"/>
                </a:solidFill>
                <a:latin typeface="Arial" charset="0"/>
              </a:rPr>
              <a:t> присутствовать при проверке</a:t>
            </a:r>
            <a:r>
              <a:rPr lang="en-US" dirty="0">
                <a:solidFill>
                  <a:srgbClr val="C00000"/>
                </a:solidFill>
                <a:latin typeface="Arial" charset="0"/>
              </a:rPr>
              <a:t>;</a:t>
            </a:r>
            <a:endParaRPr lang="ru-RU" dirty="0">
              <a:solidFill>
                <a:srgbClr val="C00000"/>
              </a:solidFill>
              <a:latin typeface="Arial" charset="0"/>
            </a:endParaRPr>
          </a:p>
          <a:p>
            <a:pPr marL="174625" indent="184150">
              <a:buFont typeface="Arial" pitchFamily="34" charset="0"/>
              <a:buChar char="•"/>
              <a:defRPr/>
            </a:pPr>
            <a:r>
              <a:rPr lang="ru-RU" dirty="0">
                <a:solidFill>
                  <a:srgbClr val="C00000"/>
                </a:solidFill>
                <a:latin typeface="Arial" charset="0"/>
              </a:rPr>
              <a:t> требовать письменное распоряжение руководителя ГПС на проверку</a:t>
            </a:r>
            <a:r>
              <a:rPr lang="en-US" dirty="0">
                <a:solidFill>
                  <a:srgbClr val="C00000"/>
                </a:solidFill>
                <a:latin typeface="Arial" charset="0"/>
              </a:rPr>
              <a:t>;</a:t>
            </a:r>
          </a:p>
          <a:p>
            <a:pPr marL="446088" indent="-271463">
              <a:buFont typeface="Arial" pitchFamily="34" charset="0"/>
              <a:buChar char="•"/>
              <a:defRPr/>
            </a:pPr>
            <a:r>
              <a:rPr lang="ru-RU" dirty="0">
                <a:solidFill>
                  <a:srgbClr val="C00000"/>
                </a:solidFill>
                <a:latin typeface="Arial" charset="0"/>
              </a:rPr>
              <a:t>предоставить журнал учета мероприятий по контролю, чтобы проверяющий поставил в нем запись о проведенной проверке.</a:t>
            </a:r>
            <a:endParaRPr lang="en-US" dirty="0">
              <a:solidFill>
                <a:srgbClr val="C00000"/>
              </a:solidFill>
              <a:latin typeface="Arial" charset="0"/>
            </a:endParaRPr>
          </a:p>
          <a:p>
            <a:pPr marL="174625" indent="184150">
              <a:buFont typeface="Arial" pitchFamily="34" charset="0"/>
              <a:buChar char="•"/>
              <a:defRPr/>
            </a:pPr>
            <a:endParaRPr lang="ru-RU" dirty="0">
              <a:latin typeface="Arial" charset="0"/>
            </a:endParaRPr>
          </a:p>
          <a:p>
            <a:pPr>
              <a:defRPr/>
            </a:pPr>
            <a:r>
              <a:rPr lang="ru-RU" dirty="0">
                <a:latin typeface="Arial" charset="0"/>
              </a:rPr>
              <a:t>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Кроме того, они должны обеспечить беспрепятственный доступ инспектора во все здания и помещения предприятия и предоставить ему всю требуемую документацию.</a:t>
            </a:r>
            <a:endParaRPr lang="en-US" dirty="0">
              <a:solidFill>
                <a:schemeClr val="accent1">
                  <a:lumMod val="50000"/>
                </a:schemeClr>
              </a:solidFill>
              <a:latin typeface="Arial" charset="0"/>
            </a:endParaRPr>
          </a:p>
          <a:p>
            <a:pPr>
              <a:defRPr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/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</a:b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По итогам проверки начальнику объекта вручается предписание, </a:t>
            </a:r>
            <a:r>
              <a:rPr lang="ru-RU" u="sng" dirty="0">
                <a:solidFill>
                  <a:srgbClr val="C00000"/>
                </a:solidFill>
                <a:latin typeface="Arial" charset="0"/>
              </a:rPr>
              <a:t>которое вступает в силу независимо от того, согласен он с тем, что в нем написано или нет, подпишет он его или нет.</a:t>
            </a:r>
            <a:endParaRPr lang="en-US" u="sng" dirty="0">
              <a:solidFill>
                <a:srgbClr val="C00000"/>
              </a:solidFill>
              <a:latin typeface="Arial" charset="0"/>
            </a:endParaRPr>
          </a:p>
          <a:p>
            <a:pPr>
              <a:defRPr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 В случае, если он не согласен с предложениями и замечаниями инспектора или с наложенными взысканиями, то </a:t>
            </a:r>
            <a:r>
              <a:rPr lang="ru-RU" u="sng" dirty="0">
                <a:solidFill>
                  <a:srgbClr val="C00000"/>
                </a:solidFill>
                <a:latin typeface="Arial" charset="0"/>
              </a:rPr>
              <a:t>имеет право обжаловать предписание в 10-дневный срок у начальника пожарной части, обратившись напрямую или написав жалобу.</a:t>
            </a: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214282" y="404664"/>
            <a:ext cx="8715436" cy="64293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rmAutofit fontScale="9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Что необходимо делать, если вас проверяет пожарный инспектор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142984"/>
            <a:ext cx="8229600" cy="4786346"/>
          </a:xfrm>
          <a:solidFill>
            <a:schemeClr val="bg1"/>
          </a:solidFill>
          <a:ln>
            <a:noFill/>
          </a:ln>
          <a:effectLst/>
        </p:spPr>
        <p:txBody>
          <a:bodyPr>
            <a:normAutofit fontScale="92500" lnSpcReduction="10000"/>
          </a:bodyPr>
          <a:lstStyle/>
          <a:p>
            <a:pPr marL="627063" indent="-271463"/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627063" indent="-271463">
              <a:buClr>
                <a:srgbClr val="C00000"/>
              </a:buClr>
              <a:buFont typeface="Wingdings" pitchFamily="2" charset="2"/>
              <a:buChar char="§"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Инспекторы не имеют права применять силу.</a:t>
            </a:r>
          </a:p>
          <a:p>
            <a:pPr marL="627063" indent="-271463">
              <a:buClr>
                <a:srgbClr val="C00000"/>
              </a:buClr>
              <a:buFont typeface="Wingdings" pitchFamily="2" charset="2"/>
              <a:buChar char="§"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Зафиксированный отказ в доступе расценивается как неповиновение законному распоряжению органа, осуществляющего госконтроль, и воспрепятствование его деятельности. Это является административным правонарушением и карается штрафом (ст. 19.4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КоАП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РФ).</a:t>
            </a:r>
          </a:p>
          <a:p>
            <a:pPr marL="627063" indent="-271463"/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© Набоков А.Б., 2011, Email:  ecrm@rambler.ru 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Заголовок 1"/>
          <p:cNvSpPr>
            <a:spLocks noGrp="1"/>
          </p:cNvSpPr>
          <p:nvPr>
            <p:ph type="title"/>
          </p:nvPr>
        </p:nvSpPr>
        <p:spPr>
          <a:xfrm>
            <a:off x="457200" y="1628800"/>
            <a:ext cx="8229600" cy="1143000"/>
          </a:xfrm>
          <a:solidFill>
            <a:schemeClr val="bg1">
              <a:lumMod val="9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 algn="ctr"/>
            <a:r>
              <a:rPr lang="ru-RU" b="1" dirty="0" smtClean="0"/>
              <a:t>Учитесь договариваться</a:t>
            </a: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© Набоков А.Б., 2011, Email:  ecrm@rambler.ru </a:t>
            </a: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464330" y="3429000"/>
            <a:ext cx="8215340" cy="164307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anchor="ctr"/>
          <a:lstStyle/>
          <a:p>
            <a:pPr algn="ctr" eaLnBrk="0" hangingPunct="0">
              <a:defRPr/>
            </a:pPr>
            <a:r>
              <a:rPr lang="ru-RU" sz="2400" b="1" dirty="0">
                <a:solidFill>
                  <a:srgbClr val="FF0000"/>
                </a:solidFill>
                <a:ea typeface="+mj-ea"/>
                <a:cs typeface="Arial" pitchFamily="34" charset="0"/>
              </a:rPr>
              <a:t>У нас неожиданно образовался скрытый ресурс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8566</TotalTime>
  <Words>1912</Words>
  <Application>Microsoft Office PowerPoint</Application>
  <PresentationFormat>Экран (4:3)</PresentationFormat>
  <Paragraphs>199</Paragraphs>
  <Slides>22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Работа с надзорными органами</vt:lpstr>
      <vt:lpstr>Что подлежит надзору?</vt:lpstr>
      <vt:lpstr>Визит надзорных органов</vt:lpstr>
      <vt:lpstr>Что необходимо делать, если вас проверяет пожарный инспектор</vt:lpstr>
      <vt:lpstr>Что необходимо делать, если вас проверяет пожарный инспектор</vt:lpstr>
      <vt:lpstr>Что необходимо делать, если вас проверяет пожарный инспектор</vt:lpstr>
      <vt:lpstr>Слайд 7</vt:lpstr>
      <vt:lpstr>Слайд 8</vt:lpstr>
      <vt:lpstr>Учитесь договариваться</vt:lpstr>
      <vt:lpstr>За что должностные лица и руководители проверяемых организаций могут быть привлечены к административной ответственности?</vt:lpstr>
      <vt:lpstr>Слайд 11</vt:lpstr>
      <vt:lpstr>Проверки Ростехнадзора</vt:lpstr>
      <vt:lpstr>Основные нормативные документы</vt:lpstr>
      <vt:lpstr>Периодичность плановых проверок</vt:lpstr>
      <vt:lpstr>Слайд 15</vt:lpstr>
      <vt:lpstr>Инспекторы Ростехнадзора имеют право (п. 1 ст. 66 Федерального закона от 10 января 2002 г. № 7-ФЗ):</vt:lpstr>
      <vt:lpstr>Инспекторы Ростехнадзора имеют право (п. 1 ст. 66 Федерального закона от 10 января 2002 г. № 7-ФЗ):</vt:lpstr>
      <vt:lpstr>После окончания проверки инспекторы должны составить (п. 1 — 4 ст. 9 Федерального закона от 8 августа 2001 г. № 134-ФЗ, п. 14, 15 постановления № 54):</vt:lpstr>
      <vt:lpstr>После окончания проверки инспекторы должны составить (п. 1 — 4 ст. 9 Федерального закона от 8 августа 2001 г. № 134-ФЗ, п. 14, 15 постановления № 54):</vt:lpstr>
      <vt:lpstr>Система управление охраной труда. Распределение обязанностей</vt:lpstr>
      <vt:lpstr>Система управление охраной труда. Распределение обязанностей</vt:lpstr>
      <vt:lpstr>Основные нормативные документы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Работа с надзорными органами</dc:title>
  <dc:creator>User</dc:creator>
  <cp:lastModifiedBy>Nab</cp:lastModifiedBy>
  <cp:revision>23</cp:revision>
  <dcterms:created xsi:type="dcterms:W3CDTF">2010-02-02T10:16:32Z</dcterms:created>
  <dcterms:modified xsi:type="dcterms:W3CDTF">2011-09-07T20:01:16Z</dcterms:modified>
</cp:coreProperties>
</file>