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3" r:id="rId2"/>
  </p:sldMasterIdLst>
  <p:notesMasterIdLst>
    <p:notesMasterId r:id="rId16"/>
  </p:notesMasterIdLst>
  <p:sldIdLst>
    <p:sldId id="275" r:id="rId3"/>
    <p:sldId id="284" r:id="rId4"/>
    <p:sldId id="286" r:id="rId5"/>
    <p:sldId id="264" r:id="rId6"/>
    <p:sldId id="276" r:id="rId7"/>
    <p:sldId id="278" r:id="rId8"/>
    <p:sldId id="282" r:id="rId9"/>
    <p:sldId id="287" r:id="rId10"/>
    <p:sldId id="279" r:id="rId11"/>
    <p:sldId id="280" r:id="rId12"/>
    <p:sldId id="281" r:id="rId13"/>
    <p:sldId id="288" r:id="rId14"/>
    <p:sldId id="283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CF012D"/>
    <a:srgbClr val="A50021"/>
    <a:srgbClr val="DD1948"/>
    <a:srgbClr val="FD0137"/>
    <a:srgbClr val="F50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9" autoAdjust="0"/>
    <p:restoredTop sz="94660" autoAdjust="0"/>
  </p:normalViewPr>
  <p:slideViewPr>
    <p:cSldViewPr>
      <p:cViewPr varScale="1">
        <p:scale>
          <a:sx n="74" d="100"/>
          <a:sy n="74" d="100"/>
        </p:scale>
        <p:origin x="10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1C554-8BAB-4DA2-B1D2-B9A9C40B0287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06476-EE6C-4731-A28B-495C7B2CF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3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476-EE6C-4731-A28B-495C7B2CFFC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2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476-EE6C-4731-A28B-495C7B2CFFC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2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476-EE6C-4731-A28B-495C7B2CFFC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1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476-EE6C-4731-A28B-495C7B2CFFC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6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476-EE6C-4731-A28B-495C7B2CFFC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1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476-EE6C-4731-A28B-495C7B2CFFC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3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6476-EE6C-4731-A28B-495C7B2CFFC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1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/>
          <p:cNvSpPr>
            <a:spLocks noGrp="1"/>
          </p:cNvSpPr>
          <p:nvPr>
            <p:ph type="pic" sz="quarter" idx="10" hasCustomPrompt="1"/>
          </p:nvPr>
        </p:nvSpPr>
        <p:spPr>
          <a:xfrm>
            <a:off x="2357422" y="3857628"/>
            <a:ext cx="4214842" cy="18573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ru-RU" dirty="0" smtClean="0"/>
              <a:t>Вставить логотип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377948"/>
            <a:ext cx="477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DC2241"/>
                </a:solidFill>
                <a:latin typeface="Arial" pitchFamily="34" charset="0"/>
                <a:cs typeface="Arial" pitchFamily="34" charset="0"/>
              </a:rPr>
              <a:t>Просто выбери путь</a:t>
            </a:r>
            <a:endParaRPr lang="ru-RU" sz="2400" b="1" i="1" dirty="0">
              <a:solidFill>
                <a:srgbClr val="DC22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357219" y="6572320"/>
            <a:ext cx="8715375" cy="28570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400" b="1" dirty="0" smtClean="0">
                <a:solidFill>
                  <a:srgbClr val="DC224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Компания </a:t>
            </a:r>
            <a:r>
              <a:rPr lang="ru-RU" sz="1400" b="1" dirty="0" err="1" smtClean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Raiden</a:t>
            </a:r>
            <a:r>
              <a:rPr lang="ru-RU" sz="1400" b="1" dirty="0" smtClean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 специально для </a:t>
            </a:r>
            <a:r>
              <a:rPr lang="ru-RU" sz="1400" b="1" dirty="0" err="1" smtClean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Audi</a:t>
            </a:r>
            <a:r>
              <a:rPr lang="ru-RU" sz="1400" b="1" dirty="0" smtClean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Russia</a:t>
            </a:r>
            <a:r>
              <a:rPr lang="ru-RU" sz="1400" b="1" dirty="0" smtClean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, Москва 2010</a:t>
            </a:r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4500"/>
            <a:ext cx="9144000" cy="3429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ru-RU" dirty="0" smtClean="0"/>
              <a:t>Вставить титульный рисунок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2CF34-4041-4F50-8364-3812FEA137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2BC05-12B0-4B00-8164-045D2386A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314" y="6550223"/>
            <a:ext cx="1284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Москва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214290"/>
            <a:ext cx="8572560" cy="8572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7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11" Type="http://schemas.openxmlformats.org/officeDocument/2006/relationships/image" Target="../media/image20.gif"/><Relationship Id="rId5" Type="http://schemas.openxmlformats.org/officeDocument/2006/relationships/image" Target="../media/image12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7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2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8.emf"/><Relationship Id="rId4" Type="http://schemas.openxmlformats.org/officeDocument/2006/relationships/image" Target="../media/image22.png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7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2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7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2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7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11" Type="http://schemas.openxmlformats.org/officeDocument/2006/relationships/image" Target="../media/image20.gif"/><Relationship Id="rId5" Type="http://schemas.openxmlformats.org/officeDocument/2006/relationships/image" Target="../media/image12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work\raiden_presentacii\for_pps\photos_title_о_компан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7364"/>
            <a:ext cx="9144000" cy="326390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285728"/>
            <a:ext cx="8501122" cy="928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work\raiden_presents_logo\for_pp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53" y="3357562"/>
            <a:ext cx="4327525" cy="1619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611" y="5225599"/>
            <a:ext cx="8876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Водители </a:t>
            </a:r>
            <a:r>
              <a:rPr lang="ru-RU" sz="3200" b="1" dirty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и заемный труд. Что важнее – закон или удобство топ-менеджеров?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00042"/>
            <a:ext cx="477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D0137"/>
                </a:solidFill>
                <a:latin typeface="Arial" pitchFamily="34" charset="0"/>
                <a:cs typeface="Arial" pitchFamily="34" charset="0"/>
              </a:rPr>
              <a:t>Просто выбери путь</a:t>
            </a:r>
            <a:endParaRPr lang="ru-RU" sz="2400" b="1" i="1" dirty="0">
              <a:solidFill>
                <a:srgbClr val="FD013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56215"/>
              </p:ext>
            </p:extLst>
          </p:nvPr>
        </p:nvGraphicFramePr>
        <p:xfrm>
          <a:off x="467544" y="1362472"/>
          <a:ext cx="8280920" cy="4802832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Организация ремонтов и обслуживания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Подрядчик управляет графиками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Быстрая замена персонала</a:t>
                      </a:r>
                    </a:p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(он-</a:t>
                      </a:r>
                      <a:r>
                        <a:rPr lang="ru-RU" dirty="0" err="1" smtClean="0">
                          <a:latin typeface="Franklin Gothic Book" panose="020B0503020102020204" pitchFamily="34" charset="0"/>
                        </a:rPr>
                        <a:t>лайн</a:t>
                      </a:r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ШТАТ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ИП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</a:t>
                      </a:r>
                      <a:endParaRPr lang="ru-RU" b="1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ТК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 </a:t>
                      </a:r>
                    </a:p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КА, или …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БЕНЕФИТ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Графиком управляет руководитель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АРЕНДА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7728"/>
            <a:ext cx="6295386" cy="1143000"/>
          </a:xfrm>
        </p:spPr>
        <p:txBody>
          <a:bodyPr/>
          <a:lstStyle/>
          <a:p>
            <a:r>
              <a:rPr lang="ru-RU" i="1" dirty="0" smtClean="0"/>
              <a:t>Какой вариант выбрать?</a:t>
            </a:r>
            <a:endParaRPr lang="ru-RU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46154" y="2288401"/>
            <a:ext cx="648072" cy="621225"/>
            <a:chOff x="2976084" y="3258181"/>
            <a:chExt cx="1377815" cy="13229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3030" y="3447052"/>
              <a:ext cx="755854" cy="9001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6154" y="3589105"/>
            <a:ext cx="648072" cy="621225"/>
            <a:chOff x="4270814" y="1601997"/>
            <a:chExt cx="1377815" cy="132294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5018" y="1784282"/>
              <a:ext cx="783661" cy="94596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814" y="1601997"/>
              <a:ext cx="1377815" cy="13229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39552" y="4232651"/>
            <a:ext cx="648072" cy="621225"/>
            <a:chOff x="4490329" y="3258181"/>
            <a:chExt cx="1377815" cy="13229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1804" y="3396131"/>
              <a:ext cx="947422" cy="100635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0329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3297" y="5544079"/>
            <a:ext cx="648072" cy="621225"/>
            <a:chOff x="2976084" y="4646294"/>
            <a:chExt cx="1377815" cy="132294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30602" y="4797152"/>
              <a:ext cx="721453" cy="9054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4646294"/>
              <a:ext cx="1377815" cy="132294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39552" y="2945046"/>
            <a:ext cx="636165" cy="608640"/>
            <a:chOff x="3050844" y="2943628"/>
            <a:chExt cx="1352500" cy="129614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91098" y="3123438"/>
              <a:ext cx="733590" cy="871295"/>
            </a:xfrm>
            <a:prstGeom prst="rect">
              <a:avLst/>
            </a:prstGeom>
          </p:spPr>
        </p:pic>
        <p:sp>
          <p:nvSpPr>
            <p:cNvPr id="51" name="Donut 50"/>
            <p:cNvSpPr/>
            <p:nvPr/>
          </p:nvSpPr>
          <p:spPr>
            <a:xfrm>
              <a:off x="3050844" y="2943628"/>
              <a:ext cx="1352500" cy="1296145"/>
            </a:xfrm>
            <a:prstGeom prst="donut">
              <a:avLst>
                <a:gd name="adj" fmla="val 8033"/>
              </a:avLst>
            </a:prstGeom>
            <a:solidFill>
              <a:srgbClr val="CF012D"/>
            </a:solidFill>
            <a:ln>
              <a:solidFill>
                <a:srgbClr val="CF012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6154" y="4876198"/>
            <a:ext cx="648072" cy="621225"/>
            <a:chOff x="4479646" y="4672429"/>
            <a:chExt cx="1377815" cy="132294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5115" y="4869160"/>
              <a:ext cx="837509" cy="89983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9646" y="4672429"/>
              <a:ext cx="1377815" cy="1322947"/>
            </a:xfrm>
            <a:prstGeom prst="rect">
              <a:avLst/>
            </a:prstGeom>
          </p:spPr>
        </p:pic>
      </p:grpSp>
      <p:pic>
        <p:nvPicPr>
          <p:cNvPr id="66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43" y="5531550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24" y="2151680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3636313"/>
            <a:ext cx="3816424" cy="523220"/>
          </a:xfrm>
          <a:prstGeom prst="rect">
            <a:avLst/>
          </a:prstGeom>
          <a:solidFill>
            <a:srgbClr val="77933C">
              <a:alpha val="2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Book" panose="020B0503020102020204" pitchFamily="34" charset="0"/>
              </a:rPr>
              <a:t>Может входить в ответственность поставщика – в зависимости от договора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pic>
        <p:nvPicPr>
          <p:cNvPr id="38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27" y="5565224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35" y="4144313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19" y="2242003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11" y="5616342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19" y="4195431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24" y="4140414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24" y="2893997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96" y="3596301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19" y="4876198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19" y="2909626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35" y="2201096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16" y="2855627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24" y="4770507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536307"/>
              </p:ext>
            </p:extLst>
          </p:nvPr>
        </p:nvGraphicFramePr>
        <p:xfrm>
          <a:off x="467544" y="1362472"/>
          <a:ext cx="8280920" cy="49472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Оплата труда водителя для 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Средняя заработная</a:t>
                      </a:r>
                      <a:r>
                        <a:rPr lang="ru-RU" baseline="0" dirty="0" smtClean="0">
                          <a:latin typeface="Franklin Gothic Book" panose="020B0503020102020204" pitchFamily="34" charset="0"/>
                        </a:rPr>
                        <a:t> плата НЕТТО</a:t>
                      </a:r>
                      <a:endParaRPr lang="ru-RU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Средняя стоимость услуг подрядчика</a:t>
                      </a: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ШТАТ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Нетто з/п + налоги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Franklin Gothic Book" panose="020B0503020102020204" pitchFamily="34" charset="0"/>
                        </a:rPr>
                        <a:t>(13% НДФЛ</a:t>
                      </a:r>
                      <a:r>
                        <a:rPr lang="ru-RU" sz="1200" baseline="0" dirty="0" smtClean="0">
                          <a:latin typeface="Franklin Gothic Book" panose="020B0503020102020204" pitchFamily="34" charset="0"/>
                        </a:rPr>
                        <a:t> + 30,(9)% ЕСН)</a:t>
                      </a:r>
                      <a:endParaRPr lang="ru-RU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56 000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(от 50 </a:t>
                      </a:r>
                      <a:r>
                        <a:rPr lang="ru-RU" sz="1400" dirty="0" err="1" smtClean="0">
                          <a:latin typeface="Franklin Gothic Book" panose="020B0503020102020204" pitchFamily="34" charset="0"/>
                        </a:rPr>
                        <a:t>т.р</a:t>
                      </a:r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. до 63 </a:t>
                      </a:r>
                      <a:r>
                        <a:rPr lang="ru-RU" sz="1400" dirty="0" err="1" smtClean="0">
                          <a:latin typeface="Franklin Gothic Book" panose="020B0503020102020204" pitchFamily="34" charset="0"/>
                        </a:rPr>
                        <a:t>т.р</a:t>
                      </a:r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.)</a:t>
                      </a:r>
                      <a:endParaRPr lang="ru-RU" sz="1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(86 800)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ИП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Нетто з/п + налоги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ru-RU" sz="1200" baseline="0" dirty="0" smtClean="0">
                          <a:latin typeface="Franklin Gothic Book" panose="020B0503020102020204" pitchFamily="34" charset="0"/>
                        </a:rPr>
                        <a:t>6% + ФОМС + ПФР)</a:t>
                      </a:r>
                      <a:endParaRPr lang="ru-RU" sz="12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65 000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(от 55 </a:t>
                      </a:r>
                      <a:r>
                        <a:rPr lang="ru-RU" sz="1400" dirty="0" err="1" smtClean="0">
                          <a:latin typeface="Franklin Gothic Book" panose="020B0503020102020204" pitchFamily="34" charset="0"/>
                        </a:rPr>
                        <a:t>т.р</a:t>
                      </a:r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. до 70 </a:t>
                      </a:r>
                      <a:r>
                        <a:rPr lang="ru-RU" sz="1400" dirty="0" err="1" smtClean="0">
                          <a:latin typeface="Franklin Gothic Book" panose="020B0503020102020204" pitchFamily="34" charset="0"/>
                        </a:rPr>
                        <a:t>т.р</a:t>
                      </a:r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.)</a:t>
                      </a:r>
                      <a:endParaRPr lang="ru-RU" sz="1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74 000</a:t>
                      </a:r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</a:t>
                      </a:r>
                      <a:endParaRPr lang="ru-RU" b="1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ТК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Book" panose="020B0503020102020204" pitchFamily="34" charset="0"/>
                        </a:rPr>
                        <a:t>… + накладные + маржа исполнителя </a:t>
                      </a:r>
                      <a:r>
                        <a:rPr lang="ru-RU" sz="1200" baseline="0" dirty="0" smtClean="0">
                          <a:latin typeface="Franklin Gothic Book" panose="020B0503020102020204" pitchFamily="34" charset="0"/>
                        </a:rPr>
                        <a:t> (от + 10% к ФОТ)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50 000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(от 40 </a:t>
                      </a:r>
                      <a:r>
                        <a:rPr lang="ru-RU" sz="1400" dirty="0" err="1" smtClean="0">
                          <a:latin typeface="Franklin Gothic Book" panose="020B0503020102020204" pitchFamily="34" charset="0"/>
                        </a:rPr>
                        <a:t>т.р</a:t>
                      </a:r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. до 70 </a:t>
                      </a:r>
                      <a:r>
                        <a:rPr lang="ru-RU" sz="1400" dirty="0" err="1" smtClean="0">
                          <a:latin typeface="Franklin Gothic Book" panose="020B0503020102020204" pitchFamily="34" charset="0"/>
                        </a:rPr>
                        <a:t>т.р</a:t>
                      </a:r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.)</a:t>
                      </a:r>
                      <a:endParaRPr lang="ru-RU" sz="1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95 000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 </a:t>
                      </a:r>
                    </a:p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КА, или …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+ коэффициент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Franklin Gothic Book" panose="020B0503020102020204" pitchFamily="34" charset="0"/>
                        </a:rPr>
                        <a:t>(от + 15% к ФОТ)</a:t>
                      </a:r>
                      <a:endParaRPr lang="ru-RU" sz="18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62 000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(от 50 </a:t>
                      </a:r>
                      <a:r>
                        <a:rPr lang="ru-RU" sz="1400" dirty="0" err="1" smtClean="0">
                          <a:latin typeface="Franklin Gothic Book" panose="020B0503020102020204" pitchFamily="34" charset="0"/>
                        </a:rPr>
                        <a:t>т.р</a:t>
                      </a:r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. до 80 </a:t>
                      </a:r>
                      <a:r>
                        <a:rPr lang="ru-RU" sz="1400" dirty="0" err="1" smtClean="0">
                          <a:latin typeface="Franklin Gothic Book" panose="020B0503020102020204" pitchFamily="34" charset="0"/>
                        </a:rPr>
                        <a:t>т.р</a:t>
                      </a:r>
                      <a:r>
                        <a:rPr lang="ru-RU" sz="1400" dirty="0" smtClean="0">
                          <a:latin typeface="Franklin Gothic Book" panose="020B0503020102020204" pitchFamily="34" charset="0"/>
                        </a:rPr>
                        <a:t>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109 000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БЕНЕФИТ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Премия руководителю 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65 000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(от 55</a:t>
                      </a:r>
                      <a:r>
                        <a:rPr lang="ru-RU" sz="1400" kern="1200" baseline="0" noProof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noProof="0" dirty="0" err="1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т.р</a:t>
                      </a:r>
                      <a:r>
                        <a:rPr lang="ru-RU" sz="1400" kern="1200" baseline="0" noProof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. до 100 </a:t>
                      </a:r>
                      <a:r>
                        <a:rPr lang="ru-RU" sz="1400" kern="1200" baseline="0" noProof="0" dirty="0" err="1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т.р</a:t>
                      </a:r>
                      <a:r>
                        <a:rPr lang="ru-RU" sz="1400" kern="1200" baseline="0" noProof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.)</a:t>
                      </a:r>
                      <a:endParaRPr lang="ru-RU" sz="1400" kern="1200" noProof="0" dirty="0" smtClean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73 450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Franklin Gothic Book" panose="020B0503020102020204" pitchFamily="34" charset="0"/>
                        </a:rPr>
                        <a:t>(с учетом НДФЛ с премии)</a:t>
                      </a:r>
                      <a:endParaRPr lang="ru-RU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АРЕНДА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Фиксированная ставка за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 услугу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49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000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(от 40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т.р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. до 65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т.р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.)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от</a:t>
                      </a:r>
                      <a:r>
                        <a:rPr lang="ru-RU" baseline="0" dirty="0" smtClean="0">
                          <a:latin typeface="Franklin Gothic Book" panose="020B0503020102020204" pitchFamily="34" charset="0"/>
                        </a:rPr>
                        <a:t> 140 000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Franklin Gothic Book" panose="020B0503020102020204" pitchFamily="34" charset="0"/>
                        </a:rPr>
                        <a:t>(в зависимости от автомобиля)</a:t>
                      </a:r>
                      <a:endParaRPr lang="ru-RU" sz="1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7728"/>
            <a:ext cx="6295386" cy="1143000"/>
          </a:xfrm>
        </p:spPr>
        <p:txBody>
          <a:bodyPr/>
          <a:lstStyle/>
          <a:p>
            <a:r>
              <a:rPr lang="ru-RU" i="1" dirty="0" smtClean="0"/>
              <a:t>Какой вариант выбрать?</a:t>
            </a:r>
            <a:endParaRPr lang="ru-RU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46154" y="2288401"/>
            <a:ext cx="648072" cy="621225"/>
            <a:chOff x="2976084" y="3258181"/>
            <a:chExt cx="1377815" cy="13229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3030" y="3447052"/>
              <a:ext cx="755854" cy="9001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6154" y="3589105"/>
            <a:ext cx="648072" cy="621225"/>
            <a:chOff x="4270814" y="1601997"/>
            <a:chExt cx="1377815" cy="132294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5018" y="1784282"/>
              <a:ext cx="783661" cy="94596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814" y="1601997"/>
              <a:ext cx="1377815" cy="13229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39552" y="4232651"/>
            <a:ext cx="648072" cy="621225"/>
            <a:chOff x="4490329" y="3258181"/>
            <a:chExt cx="1377815" cy="13229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1804" y="3396131"/>
              <a:ext cx="947422" cy="100635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0329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3297" y="5544079"/>
            <a:ext cx="648072" cy="621225"/>
            <a:chOff x="2976084" y="4646294"/>
            <a:chExt cx="1377815" cy="132294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30602" y="4797152"/>
              <a:ext cx="721453" cy="9054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4646294"/>
              <a:ext cx="1377815" cy="132294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39552" y="2945046"/>
            <a:ext cx="636165" cy="608640"/>
            <a:chOff x="3050844" y="2943628"/>
            <a:chExt cx="1352500" cy="129614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91098" y="3123438"/>
              <a:ext cx="733590" cy="871295"/>
            </a:xfrm>
            <a:prstGeom prst="rect">
              <a:avLst/>
            </a:prstGeom>
          </p:spPr>
        </p:pic>
        <p:sp>
          <p:nvSpPr>
            <p:cNvPr id="51" name="Donut 50"/>
            <p:cNvSpPr/>
            <p:nvPr/>
          </p:nvSpPr>
          <p:spPr>
            <a:xfrm>
              <a:off x="3050844" y="2943628"/>
              <a:ext cx="1352500" cy="1296145"/>
            </a:xfrm>
            <a:prstGeom prst="donut">
              <a:avLst>
                <a:gd name="adj" fmla="val 8033"/>
              </a:avLst>
            </a:prstGeom>
            <a:solidFill>
              <a:srgbClr val="CF012D"/>
            </a:solidFill>
            <a:ln>
              <a:solidFill>
                <a:srgbClr val="CF012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6154" y="4876198"/>
            <a:ext cx="648072" cy="621225"/>
            <a:chOff x="4479646" y="4672429"/>
            <a:chExt cx="1377815" cy="132294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5115" y="4869160"/>
              <a:ext cx="837509" cy="89983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9646" y="4672429"/>
              <a:ext cx="1377815" cy="132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4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7728"/>
            <a:ext cx="6295386" cy="1143000"/>
          </a:xfrm>
        </p:spPr>
        <p:txBody>
          <a:bodyPr/>
          <a:lstStyle/>
          <a:p>
            <a:r>
              <a:rPr lang="ru-RU" i="1" dirty="0" smtClean="0"/>
              <a:t>Какова </a:t>
            </a:r>
            <a:r>
              <a:rPr lang="ru-RU" i="1" dirty="0" smtClean="0"/>
              <a:t>основная цель</a:t>
            </a:r>
            <a:r>
              <a:rPr lang="ru-RU" i="1" dirty="0" smtClean="0"/>
              <a:t>?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1945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Сократить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затраты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524" y="2389377"/>
            <a:ext cx="2038323" cy="1529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3627" y="4235604"/>
            <a:ext cx="6082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Снизить издержки +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Обеспечить комфорт ТОП – менеджеров+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Снять риски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25" y="2697787"/>
            <a:ext cx="426757" cy="4572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02603" y="5423559"/>
            <a:ext cx="648072" cy="621225"/>
            <a:chOff x="4270814" y="1601997"/>
            <a:chExt cx="1377815" cy="13229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5018" y="1784282"/>
              <a:ext cx="783661" cy="94596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0814" y="1601997"/>
              <a:ext cx="1377815" cy="132294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837175" y="3383839"/>
            <a:ext cx="648072" cy="621225"/>
            <a:chOff x="4490329" y="3258181"/>
            <a:chExt cx="1377815" cy="13229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1804" y="3396131"/>
              <a:ext cx="947422" cy="100635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0329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547329" y="5341979"/>
            <a:ext cx="648072" cy="621225"/>
            <a:chOff x="2976084" y="4646294"/>
            <a:chExt cx="1377815" cy="132294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30602" y="4797152"/>
              <a:ext cx="721453" cy="9054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6084" y="4646294"/>
              <a:ext cx="1377815" cy="132294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018531" y="3383839"/>
            <a:ext cx="636165" cy="608640"/>
            <a:chOff x="3050844" y="2943628"/>
            <a:chExt cx="1352500" cy="129614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91098" y="3123438"/>
              <a:ext cx="733590" cy="871295"/>
            </a:xfrm>
            <a:prstGeom prst="rect">
              <a:avLst/>
            </a:prstGeom>
          </p:spPr>
        </p:pic>
        <p:sp>
          <p:nvSpPr>
            <p:cNvPr id="27" name="Donut 26"/>
            <p:cNvSpPr/>
            <p:nvPr/>
          </p:nvSpPr>
          <p:spPr>
            <a:xfrm>
              <a:off x="3050844" y="2943628"/>
              <a:ext cx="1352500" cy="1296145"/>
            </a:xfrm>
            <a:prstGeom prst="donut">
              <a:avLst>
                <a:gd name="adj" fmla="val 8033"/>
              </a:avLst>
            </a:prstGeom>
            <a:solidFill>
              <a:srgbClr val="CF012D"/>
            </a:solidFill>
            <a:ln>
              <a:solidFill>
                <a:srgbClr val="CF012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51720" y="3383839"/>
            <a:ext cx="648072" cy="621225"/>
            <a:chOff x="4479646" y="4672429"/>
            <a:chExt cx="1377815" cy="132294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5115" y="4869160"/>
              <a:ext cx="837509" cy="89983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9646" y="4672429"/>
              <a:ext cx="1377815" cy="1322947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5148064" y="1578967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Снизить издержки +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Обеспечить комфорт ТОП - менеджеров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918" y="2772910"/>
            <a:ext cx="426757" cy="4572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99265">
            <a:off x="2486413" y="5182735"/>
            <a:ext cx="426757" cy="4572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94993">
            <a:off x="5805652" y="5180174"/>
            <a:ext cx="42675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65356" y="3573016"/>
            <a:ext cx="5213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Спасибо за внимание!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Тенденции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43064" y="2060848"/>
            <a:ext cx="5643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Сокращение и унификация корпоративных парков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Отказ от офисных водителей в пользу такси и курьерских служб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Передача на аутсорсинг водителей топ-менеджеров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2896"/>
            <a:ext cx="2188199" cy="283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Ключевые изменения </a:t>
            </a:r>
            <a:br>
              <a:rPr lang="ru-RU" i="1" dirty="0" smtClean="0"/>
            </a:br>
            <a:r>
              <a:rPr lang="ru-RU" i="1" dirty="0" smtClean="0"/>
              <a:t>по ФЗ 116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00808"/>
            <a:ext cx="8229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«Занять» персонал можно только у аккредитованного агентства (</a:t>
            </a:r>
            <a:r>
              <a:rPr lang="ru-RU" sz="22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деятельность по предоставлению труда работников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Ответственность за соблюдение трудовых норм охраны труда закрепляется за принимающей стороной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Несчастный случай - в зоне ответственности принимающей стороны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Субсидиарная ответственность принимающей стороны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Другие особенности: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Агентство не может применять УСН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Страховые взносы начисляются по ОКВЭД принимающей стороны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Принимающая сторона обеспечивает работника всем необходимым для исполнения обязанностей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Агентство обязано контролировать «порядочность» заказчика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5109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Ожидания руководителя…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59812"/>
            <a:ext cx="1880680" cy="1872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9" y="220486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Водитель доступен круглосуточно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требованию, утром, вечером и в выходные, …)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60" y="4112463"/>
            <a:ext cx="1905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9" y="4146412"/>
            <a:ext cx="5763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Водитель лучше других, 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он незаменим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(он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нравится моей семье, он оказывает качественный сервис, он знает все о моих маршрутах и привычках,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5487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…и сложности менеджера …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75605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График водителя сложно управляем и слабо контролируем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contrast="53000"/>
          </a:blip>
          <a:stretch>
            <a:fillRect/>
          </a:stretch>
        </p:blipFill>
        <p:spPr>
          <a:xfrm>
            <a:off x="730692" y="214141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14000" contrast="43000"/>
          </a:blip>
          <a:stretch>
            <a:fillRect/>
          </a:stretch>
        </p:blipFill>
        <p:spPr>
          <a:xfrm>
            <a:off x="3380312" y="2204864"/>
            <a:ext cx="2222244" cy="2169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1252" y="475605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Расходы трудно прогнозировать или они велики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lum contrast="4000"/>
          </a:blip>
          <a:stretch>
            <a:fillRect/>
          </a:stretch>
        </p:blipFill>
        <p:spPr>
          <a:xfrm>
            <a:off x="5917273" y="1916831"/>
            <a:ext cx="2448272" cy="2592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50944" y="475605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Законодательные ограничения и ответственность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01" y="2941134"/>
            <a:ext cx="1755255" cy="172015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498837" y="1759414"/>
            <a:ext cx="1377815" cy="1322947"/>
            <a:chOff x="4270814" y="1601997"/>
            <a:chExt cx="1377815" cy="13229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5018" y="1784282"/>
              <a:ext cx="783661" cy="94596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0814" y="1601997"/>
              <a:ext cx="1377815" cy="1322947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141193" y="3242279"/>
            <a:ext cx="1377815" cy="1322947"/>
            <a:chOff x="4490329" y="3258181"/>
            <a:chExt cx="1377815" cy="13229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1804" y="3396131"/>
              <a:ext cx="947422" cy="100635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0329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762137" y="4698341"/>
            <a:ext cx="1377815" cy="1322947"/>
            <a:chOff x="2976084" y="4646294"/>
            <a:chExt cx="1377815" cy="13229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30602" y="4797152"/>
              <a:ext cx="721453" cy="9054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6084" y="4646294"/>
              <a:ext cx="1377815" cy="132294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46" y="129311"/>
            <a:ext cx="8229600" cy="1143000"/>
          </a:xfrm>
        </p:spPr>
        <p:txBody>
          <a:bodyPr/>
          <a:lstStyle/>
          <a:p>
            <a:r>
              <a:rPr lang="ru-RU" i="1" dirty="0" smtClean="0"/>
              <a:t>Альтернативы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361806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Водитель в штате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657" y="2060848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Водитель ИП, прямой договор</a:t>
            </a:r>
            <a:endParaRPr lang="ru-RU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9008" y="3479567"/>
            <a:ext cx="2157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Водитель за штатом в непрофильной компании</a:t>
            </a:r>
            <a:endParaRPr lang="ru-RU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2665" y="2035150"/>
            <a:ext cx="282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Водитель за штатом в профильной компании</a:t>
            </a:r>
            <a:endParaRPr lang="ru-RU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8297" y="4869160"/>
            <a:ext cx="2592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7933C"/>
                </a:solidFill>
                <a:latin typeface="Franklin Gothic Book" panose="020B0503020102020204" pitchFamily="34" charset="0"/>
              </a:rPr>
              <a:t>Водителя нанимает руководитель</a:t>
            </a:r>
          </a:p>
          <a:p>
            <a:pPr algn="ctr"/>
            <a:r>
              <a:rPr lang="ru-RU" b="1" dirty="0" smtClean="0">
                <a:solidFill>
                  <a:srgbClr val="77933C"/>
                </a:solidFill>
                <a:latin typeface="Franklin Gothic Book" panose="020B0503020102020204" pitchFamily="34" charset="0"/>
              </a:rPr>
              <a:t>(напрямую)</a:t>
            </a:r>
            <a:endParaRPr lang="ru-RU" b="1" dirty="0">
              <a:solidFill>
                <a:srgbClr val="77933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008" y="5150771"/>
            <a:ext cx="223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7933C"/>
                </a:solidFill>
                <a:latin typeface="Franklin Gothic Book" panose="020B0503020102020204" pitchFamily="34" charset="0"/>
              </a:rPr>
              <a:t>Договор</a:t>
            </a:r>
            <a:r>
              <a:rPr lang="en-US" b="1" dirty="0" smtClean="0">
                <a:solidFill>
                  <a:srgbClr val="77933C"/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 smtClean="0">
                <a:solidFill>
                  <a:srgbClr val="77933C"/>
                </a:solidFill>
                <a:latin typeface="Franklin Gothic Book" panose="020B0503020102020204" pitchFamily="34" charset="0"/>
              </a:rPr>
              <a:t> аренды с экипажем</a:t>
            </a:r>
            <a:endParaRPr lang="ru-RU" b="1" dirty="0">
              <a:solidFill>
                <a:srgbClr val="77933C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87452" y="1772816"/>
            <a:ext cx="1352500" cy="1296145"/>
            <a:chOff x="3050844" y="2943628"/>
            <a:chExt cx="1352500" cy="12961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91098" y="3123438"/>
              <a:ext cx="733590" cy="871295"/>
            </a:xfrm>
            <a:prstGeom prst="rect">
              <a:avLst/>
            </a:prstGeom>
          </p:spPr>
        </p:pic>
        <p:sp>
          <p:nvSpPr>
            <p:cNvPr id="23" name="Donut 22"/>
            <p:cNvSpPr/>
            <p:nvPr/>
          </p:nvSpPr>
          <p:spPr>
            <a:xfrm>
              <a:off x="3050844" y="2943628"/>
              <a:ext cx="1352500" cy="1296145"/>
            </a:xfrm>
            <a:prstGeom prst="donut">
              <a:avLst>
                <a:gd name="adj" fmla="val 8033"/>
              </a:avLst>
            </a:prstGeom>
            <a:solidFill>
              <a:srgbClr val="CF012D"/>
            </a:solidFill>
            <a:ln>
              <a:solidFill>
                <a:srgbClr val="CF012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51720" y="3258181"/>
            <a:ext cx="1377815" cy="1322947"/>
            <a:chOff x="2976084" y="3258181"/>
            <a:chExt cx="1377815" cy="13229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73030" y="3447052"/>
              <a:ext cx="755854" cy="9001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6084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430967" y="4699606"/>
            <a:ext cx="1377815" cy="1322947"/>
            <a:chOff x="4479646" y="4672429"/>
            <a:chExt cx="1377815" cy="13229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5115" y="4869160"/>
              <a:ext cx="837509" cy="89983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9646" y="4672429"/>
              <a:ext cx="1377815" cy="132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5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44071"/>
              </p:ext>
            </p:extLst>
          </p:nvPr>
        </p:nvGraphicFramePr>
        <p:xfrm>
          <a:off x="539552" y="1628800"/>
          <a:ext cx="8136904" cy="4536504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944216"/>
                <a:gridCol w="619268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Преимущества каждой из альтернатив</a:t>
                      </a: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ШТАТ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Полный контроль над процессом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ИП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Дешевле, чем штатные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 водители за счет экономии на 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налогах.</a:t>
                      </a:r>
                      <a:endParaRPr lang="ru-RU" sz="16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</a:t>
                      </a:r>
                      <a:endParaRPr lang="ru-RU" b="1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ТК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Возможна </a:t>
                      </a: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передача ответственности подрядчику. </a:t>
                      </a:r>
                      <a:endParaRPr lang="ru-RU" sz="16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Расширенный пакет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 услуг. </a:t>
                      </a: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 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 </a:t>
                      </a:r>
                    </a:p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КА, или …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«Одно 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окно» для 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заказчика.</a:t>
                      </a:r>
                      <a:endParaRPr lang="ru-RU" sz="16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БЕНЕФИТ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Отсутствие проблемы как таковой.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АРЕНДА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Отсутствие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 рисков.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Снятие 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нагрузки. 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Гибкость.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7728"/>
            <a:ext cx="6295386" cy="1143000"/>
          </a:xfrm>
        </p:spPr>
        <p:txBody>
          <a:bodyPr/>
          <a:lstStyle/>
          <a:p>
            <a:r>
              <a:rPr lang="ru-RU" i="1" dirty="0" smtClean="0"/>
              <a:t>Какой вариант выбрать?</a:t>
            </a:r>
            <a:endParaRPr lang="ru-RU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46154" y="2288401"/>
            <a:ext cx="648072" cy="621225"/>
            <a:chOff x="2976084" y="3258181"/>
            <a:chExt cx="1377815" cy="13229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3030" y="3447052"/>
              <a:ext cx="755854" cy="9001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6154" y="3589105"/>
            <a:ext cx="648072" cy="621225"/>
            <a:chOff x="4270814" y="1601997"/>
            <a:chExt cx="1377815" cy="132294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5018" y="1784282"/>
              <a:ext cx="783661" cy="94596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814" y="1601997"/>
              <a:ext cx="1377815" cy="13229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39552" y="4232651"/>
            <a:ext cx="648072" cy="621225"/>
            <a:chOff x="4490329" y="3258181"/>
            <a:chExt cx="1377815" cy="13229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1804" y="3396131"/>
              <a:ext cx="947422" cy="100635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0329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3297" y="5544079"/>
            <a:ext cx="648072" cy="621225"/>
            <a:chOff x="2976084" y="4646294"/>
            <a:chExt cx="1377815" cy="132294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30602" y="4797152"/>
              <a:ext cx="721453" cy="9054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4646294"/>
              <a:ext cx="1377815" cy="132294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39552" y="2945046"/>
            <a:ext cx="636165" cy="608640"/>
            <a:chOff x="3050844" y="2943628"/>
            <a:chExt cx="1352500" cy="129614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91098" y="3123438"/>
              <a:ext cx="733590" cy="871295"/>
            </a:xfrm>
            <a:prstGeom prst="rect">
              <a:avLst/>
            </a:prstGeom>
          </p:spPr>
        </p:pic>
        <p:sp>
          <p:nvSpPr>
            <p:cNvPr id="51" name="Donut 50"/>
            <p:cNvSpPr/>
            <p:nvPr/>
          </p:nvSpPr>
          <p:spPr>
            <a:xfrm>
              <a:off x="3050844" y="2943628"/>
              <a:ext cx="1352500" cy="1296145"/>
            </a:xfrm>
            <a:prstGeom prst="donut">
              <a:avLst>
                <a:gd name="adj" fmla="val 8033"/>
              </a:avLst>
            </a:prstGeom>
            <a:solidFill>
              <a:srgbClr val="CF012D"/>
            </a:solidFill>
            <a:ln>
              <a:solidFill>
                <a:srgbClr val="CF012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6154" y="4876198"/>
            <a:ext cx="648072" cy="621225"/>
            <a:chOff x="4479646" y="4672429"/>
            <a:chExt cx="1377815" cy="132294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5115" y="4869160"/>
              <a:ext cx="837509" cy="89983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9646" y="4672429"/>
              <a:ext cx="1377815" cy="132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1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39737"/>
              </p:ext>
            </p:extLst>
          </p:nvPr>
        </p:nvGraphicFramePr>
        <p:xfrm>
          <a:off x="539552" y="1628800"/>
          <a:ext cx="8136904" cy="4536504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944216"/>
                <a:gridCol w="619268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Недостатки каждой из альтернатив</a:t>
                      </a: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ШТАТ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Полная ответственность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компании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 и высокие трудозатраты.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ИП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 Неудовлетворенность персонала (водителей). Сложность замены.</a:t>
                      </a: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</a:t>
                      </a:r>
                      <a:endParaRPr lang="ru-RU" b="1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ТК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Мало профессиональных поставщиков. 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 </a:t>
                      </a:r>
                    </a:p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КА, или …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Практически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 полная ответственность компании.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БЕНЕФИТ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Недовольство </a:t>
                      </a:r>
                      <a:r>
                        <a:rPr lang="ru-RU" sz="1600" baseline="0" dirty="0" err="1" smtClean="0">
                          <a:latin typeface="Franklin Gothic Book" panose="020B0503020102020204" pitchFamily="34" charset="0"/>
                        </a:rPr>
                        <a:t>ТОПов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 необходимостью самостоятельно управлять процессом.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АРЕНДА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Сложность</a:t>
                      </a:r>
                      <a:r>
                        <a:rPr lang="ru-RU" sz="1600" baseline="0" dirty="0" smtClean="0">
                          <a:latin typeface="Franklin Gothic Book" panose="020B0503020102020204" pitchFamily="34" charset="0"/>
                        </a:rPr>
                        <a:t> внедрения.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7728"/>
            <a:ext cx="6295386" cy="1143000"/>
          </a:xfrm>
        </p:spPr>
        <p:txBody>
          <a:bodyPr/>
          <a:lstStyle/>
          <a:p>
            <a:r>
              <a:rPr lang="ru-RU" i="1" dirty="0" smtClean="0"/>
              <a:t>Какой вариант выбрать?</a:t>
            </a:r>
            <a:endParaRPr lang="ru-RU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46154" y="2288401"/>
            <a:ext cx="648072" cy="621225"/>
            <a:chOff x="2976084" y="3258181"/>
            <a:chExt cx="1377815" cy="13229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3030" y="3447052"/>
              <a:ext cx="755854" cy="9001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6154" y="3589105"/>
            <a:ext cx="648072" cy="621225"/>
            <a:chOff x="4270814" y="1601997"/>
            <a:chExt cx="1377815" cy="132294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5018" y="1784282"/>
              <a:ext cx="783661" cy="94596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814" y="1601997"/>
              <a:ext cx="1377815" cy="13229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39552" y="4232651"/>
            <a:ext cx="648072" cy="621225"/>
            <a:chOff x="4490329" y="3258181"/>
            <a:chExt cx="1377815" cy="13229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1804" y="3396131"/>
              <a:ext cx="947422" cy="100635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0329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3297" y="5544079"/>
            <a:ext cx="648072" cy="621225"/>
            <a:chOff x="2976084" y="4646294"/>
            <a:chExt cx="1377815" cy="132294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30602" y="4797152"/>
              <a:ext cx="721453" cy="9054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4646294"/>
              <a:ext cx="1377815" cy="132294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39552" y="2945046"/>
            <a:ext cx="636165" cy="608640"/>
            <a:chOff x="3050844" y="2943628"/>
            <a:chExt cx="1352500" cy="129614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91098" y="3123438"/>
              <a:ext cx="733590" cy="871295"/>
            </a:xfrm>
            <a:prstGeom prst="rect">
              <a:avLst/>
            </a:prstGeom>
          </p:spPr>
        </p:pic>
        <p:sp>
          <p:nvSpPr>
            <p:cNvPr id="51" name="Donut 50"/>
            <p:cNvSpPr/>
            <p:nvPr/>
          </p:nvSpPr>
          <p:spPr>
            <a:xfrm>
              <a:off x="3050844" y="2943628"/>
              <a:ext cx="1352500" cy="1296145"/>
            </a:xfrm>
            <a:prstGeom prst="donut">
              <a:avLst>
                <a:gd name="adj" fmla="val 8033"/>
              </a:avLst>
            </a:prstGeom>
            <a:solidFill>
              <a:srgbClr val="CF012D"/>
            </a:solidFill>
            <a:ln>
              <a:solidFill>
                <a:srgbClr val="CF012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6154" y="4876198"/>
            <a:ext cx="648072" cy="621225"/>
            <a:chOff x="4479646" y="4672429"/>
            <a:chExt cx="1377815" cy="132294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5115" y="4869160"/>
              <a:ext cx="837509" cy="89983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9646" y="4672429"/>
              <a:ext cx="1377815" cy="132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0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68587"/>
              </p:ext>
            </p:extLst>
          </p:nvPr>
        </p:nvGraphicFramePr>
        <p:xfrm>
          <a:off x="467544" y="1362472"/>
          <a:ext cx="8280920" cy="4802832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Тип заключаемого договора</a:t>
                      </a:r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Ответственность за ОТ и ТБ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Book" panose="020B0503020102020204" pitchFamily="34" charset="0"/>
                        </a:rPr>
                        <a:t>Ответственность за выпуск на линию</a:t>
                      </a:r>
                      <a:endParaRPr lang="ru-RU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ШТАТ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Трудовой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компании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компании</a:t>
                      </a: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ИП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Услуга (управление ТС)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подрядчика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подрядчика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</a:t>
                      </a:r>
                      <a:endParaRPr lang="ru-RU" b="1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ТК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Услуга (заемный труд или управление ТС)</a:t>
                      </a:r>
                      <a:endParaRPr lang="ru-RU" sz="1600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 штатом </a:t>
                      </a:r>
                    </a:p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КА, или …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Услуга (заемный труд)</a:t>
                      </a:r>
                      <a:endParaRPr lang="ru-RU" sz="1600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компании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компании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БЕНЕФИТ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Нет договора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подрядчика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подрядчика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АРЕНДА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Услуга аренды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подрядчика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Franklin Gothic Book" panose="020B0503020102020204" pitchFamily="34" charset="0"/>
                        </a:rPr>
                        <a:t>У подрядчика</a:t>
                      </a:r>
                      <a:endParaRPr lang="ru-RU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7728"/>
            <a:ext cx="6295386" cy="1143000"/>
          </a:xfrm>
        </p:spPr>
        <p:txBody>
          <a:bodyPr/>
          <a:lstStyle/>
          <a:p>
            <a:r>
              <a:rPr lang="ru-RU" i="1" dirty="0" smtClean="0"/>
              <a:t>Какой вариант выбрать?</a:t>
            </a:r>
            <a:endParaRPr lang="ru-RU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46154" y="2288401"/>
            <a:ext cx="648072" cy="621225"/>
            <a:chOff x="2976084" y="3258181"/>
            <a:chExt cx="1377815" cy="13229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3030" y="3447052"/>
              <a:ext cx="755854" cy="9001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6154" y="3589105"/>
            <a:ext cx="648072" cy="621225"/>
            <a:chOff x="4270814" y="1601997"/>
            <a:chExt cx="1377815" cy="132294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5018" y="1784282"/>
              <a:ext cx="783661" cy="94596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814" y="1601997"/>
              <a:ext cx="1377815" cy="13229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39552" y="4232651"/>
            <a:ext cx="648072" cy="621225"/>
            <a:chOff x="4490329" y="3258181"/>
            <a:chExt cx="1377815" cy="13229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1804" y="3396131"/>
              <a:ext cx="947422" cy="100635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0329" y="3258181"/>
              <a:ext cx="1377815" cy="132294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3297" y="5544079"/>
            <a:ext cx="648072" cy="621225"/>
            <a:chOff x="2976084" y="4646294"/>
            <a:chExt cx="1377815" cy="132294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30602" y="4797152"/>
              <a:ext cx="721453" cy="9054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084" y="4646294"/>
              <a:ext cx="1377815" cy="132294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39552" y="2945046"/>
            <a:ext cx="636165" cy="608640"/>
            <a:chOff x="3050844" y="2943628"/>
            <a:chExt cx="1352500" cy="129614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91098" y="3123438"/>
              <a:ext cx="733590" cy="871295"/>
            </a:xfrm>
            <a:prstGeom prst="rect">
              <a:avLst/>
            </a:prstGeom>
          </p:spPr>
        </p:pic>
        <p:sp>
          <p:nvSpPr>
            <p:cNvPr id="51" name="Donut 50"/>
            <p:cNvSpPr/>
            <p:nvPr/>
          </p:nvSpPr>
          <p:spPr>
            <a:xfrm>
              <a:off x="3050844" y="2943628"/>
              <a:ext cx="1352500" cy="1296145"/>
            </a:xfrm>
            <a:prstGeom prst="donut">
              <a:avLst>
                <a:gd name="adj" fmla="val 8033"/>
              </a:avLst>
            </a:prstGeom>
            <a:solidFill>
              <a:srgbClr val="CF012D"/>
            </a:solidFill>
            <a:ln>
              <a:solidFill>
                <a:srgbClr val="CF012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6154" y="4876198"/>
            <a:ext cx="648072" cy="621225"/>
            <a:chOff x="4479646" y="4672429"/>
            <a:chExt cx="1377815" cy="132294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5115" y="4869160"/>
              <a:ext cx="837509" cy="89983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9646" y="4672429"/>
              <a:ext cx="1377815" cy="1322947"/>
            </a:xfrm>
            <a:prstGeom prst="rect">
              <a:avLst/>
            </a:prstGeom>
          </p:spPr>
        </p:pic>
      </p:grpSp>
      <p:pic>
        <p:nvPicPr>
          <p:cNvPr id="66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45" y="2986123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53" y="2204864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3636313"/>
            <a:ext cx="3888432" cy="523220"/>
          </a:xfrm>
          <a:prstGeom prst="rect">
            <a:avLst/>
          </a:prstGeom>
          <a:solidFill>
            <a:srgbClr val="77933C">
              <a:alpha val="2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Book" panose="020B0503020102020204" pitchFamily="34" charset="0"/>
              </a:rPr>
              <a:t>Если оказывается «услуга управления ТС» – входит в ответственность поставщика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pic>
        <p:nvPicPr>
          <p:cNvPr id="37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74" y="4918328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62" y="5584864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53" y="4139971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75" y="3025709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83" y="2242003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75" y="4982909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iconsdb.com/icons/download/black/check-mark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75" y="5616342"/>
            <a:ext cx="579095" cy="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www.iconsdb.com/icons/download/black/minus-512.gi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83" y="4195431"/>
            <a:ext cx="787478" cy="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id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i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Raiden_стиль</Template>
  <TotalTime>2309</TotalTime>
  <Words>686</Words>
  <Application>Microsoft Office PowerPoint</Application>
  <PresentationFormat>On-screen Show (4:3)</PresentationFormat>
  <Paragraphs>171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Franklin Gothic Book</vt:lpstr>
      <vt:lpstr>Raiden</vt:lpstr>
      <vt:lpstr>Специальное оформление</vt:lpstr>
      <vt:lpstr>PowerPoint Presentation</vt:lpstr>
      <vt:lpstr>Тенденции</vt:lpstr>
      <vt:lpstr>Ключевые изменения  по ФЗ 116</vt:lpstr>
      <vt:lpstr>PowerPoint Presentation</vt:lpstr>
      <vt:lpstr>PowerPoint Presentation</vt:lpstr>
      <vt:lpstr>Альтернативы</vt:lpstr>
      <vt:lpstr>Какой вариант выбрать?</vt:lpstr>
      <vt:lpstr>Какой вариант выбрать?</vt:lpstr>
      <vt:lpstr>Какой вариант выбрать?</vt:lpstr>
      <vt:lpstr>Какой вариант выбрать?</vt:lpstr>
      <vt:lpstr>Какой вариант выбрать?</vt:lpstr>
      <vt:lpstr>Какова основная цель?</vt:lpstr>
      <vt:lpstr>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Бочко Арина - Raiden</cp:lastModifiedBy>
  <cp:revision>259</cp:revision>
  <dcterms:created xsi:type="dcterms:W3CDTF">2010-06-11T10:18:53Z</dcterms:created>
  <dcterms:modified xsi:type="dcterms:W3CDTF">2014-12-02T20:29:55Z</dcterms:modified>
</cp:coreProperties>
</file>