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314" r:id="rId2"/>
    <p:sldId id="327" r:id="rId3"/>
    <p:sldId id="315" r:id="rId4"/>
    <p:sldId id="317" r:id="rId5"/>
    <p:sldId id="318" r:id="rId6"/>
    <p:sldId id="316" r:id="rId7"/>
    <p:sldId id="325" r:id="rId8"/>
    <p:sldId id="319" r:id="rId9"/>
    <p:sldId id="320" r:id="rId10"/>
    <p:sldId id="321" r:id="rId11"/>
    <p:sldId id="323" r:id="rId12"/>
    <p:sldId id="322" r:id="rId13"/>
    <p:sldId id="270" r:id="rId14"/>
    <p:sldId id="291" r:id="rId15"/>
    <p:sldId id="312" r:id="rId16"/>
    <p:sldId id="290" r:id="rId17"/>
    <p:sldId id="303" r:id="rId18"/>
    <p:sldId id="313" r:id="rId19"/>
    <p:sldId id="311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81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512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065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3" y="0"/>
            <a:ext cx="2946065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5EE3A098-AE8C-4384-BB7C-EA4AD07F6E7D}" type="datetimeFigureOut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21" tIns="44111" rIns="88221" bIns="4411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4653"/>
            <a:ext cx="5439355" cy="4466756"/>
          </a:xfrm>
          <a:prstGeom prst="rect">
            <a:avLst/>
          </a:prstGeom>
        </p:spPr>
        <p:txBody>
          <a:bodyPr vert="horz" lIns="88221" tIns="44111" rIns="88221" bIns="441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305"/>
            <a:ext cx="2946065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3" y="9429305"/>
            <a:ext cx="2946065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C43B7ADB-0FC5-4BFB-9A32-E209A61B7F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682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F27E-1F7E-406C-BCF4-10B74864B234}" type="datetime1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AE5-5D7F-499A-BA2D-B8056FEB35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BAAC-DC6A-44FC-B840-A9DA23736C22}" type="datetime1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AE5-5D7F-499A-BA2D-B8056FEB35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4158-C42D-4E72-9407-EC9BAAE431CE}" type="datetime1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AE5-5D7F-499A-BA2D-B8056FEB35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4B5C-CAD3-4629-9DC4-62016CE5D1C9}" type="datetime1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AE5-5D7F-499A-BA2D-B8056FEB35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B13D-7D96-4A6F-A4A5-1AB0CB38B177}" type="datetime1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AE5-5D7F-499A-BA2D-B8056FEB35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FFCC9-3182-4487-A824-8559E96280DB}" type="datetime1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AE5-5D7F-499A-BA2D-B8056FEB35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526A-CFBD-4161-B78A-F59BF264CE1E}" type="datetime1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AE5-5D7F-499A-BA2D-B8056FEB35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F9D7-7FC9-4D63-8E36-E59449C9830E}" type="datetime1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AE5-5D7F-499A-BA2D-B8056FEB35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E644-E488-4828-8132-2EBB970BA7C3}" type="datetime1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AE5-5D7F-499A-BA2D-B8056FEB35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EF81-15C2-4FA8-9440-A2808D3F1874}" type="datetime1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AE5-5D7F-499A-BA2D-B8056FEB35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1267-C6F2-46BA-800A-C12EA30E9B67}" type="datetime1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22AE5-5D7F-499A-BA2D-B8056FEB35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A0AD-151F-4A5F-A01F-19BD675BF620}" type="datetime1">
              <a:rPr lang="ru-RU" smtClean="0"/>
              <a:pPr/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2AE5-5D7F-499A-BA2D-B8056FEB35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89;&#1082;&#1082;&#1088;.&#1088;&#1092;/" TargetMode="External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4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18" Type="http://schemas.openxmlformats.org/officeDocument/2006/relationships/image" Target="../media/image33.png"/><Relationship Id="rId3" Type="http://schemas.openxmlformats.org/officeDocument/2006/relationships/image" Target="../media/image19.jpeg"/><Relationship Id="rId21" Type="http://schemas.openxmlformats.org/officeDocument/2006/relationships/image" Target="../media/image36.jpeg"/><Relationship Id="rId7" Type="http://schemas.openxmlformats.org/officeDocument/2006/relationships/image" Target="../media/image22.png"/><Relationship Id="rId12" Type="http://schemas.openxmlformats.org/officeDocument/2006/relationships/image" Target="../media/image27.gif"/><Relationship Id="rId17" Type="http://schemas.openxmlformats.org/officeDocument/2006/relationships/image" Target="../media/image32.jpe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20.jpeg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" descr="http://www.proffline.ru/img/3_profflin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285728"/>
            <a:ext cx="5852399" cy="1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www.proffline.ru/img/image/5953566121480226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643314"/>
            <a:ext cx="3312960" cy="2520000"/>
          </a:xfrm>
          <a:prstGeom prst="rect">
            <a:avLst/>
          </a:prstGeom>
          <a:noFill/>
        </p:spPr>
      </p:pic>
      <p:pic>
        <p:nvPicPr>
          <p:cNvPr id="35844" name="Picture 4" descr="http://www.proffline.ru/img/image/178439652813375599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643314"/>
            <a:ext cx="3208452" cy="2520000"/>
          </a:xfrm>
          <a:prstGeom prst="rect">
            <a:avLst/>
          </a:prstGeom>
          <a:noFill/>
        </p:spPr>
      </p:pic>
      <p:pic>
        <p:nvPicPr>
          <p:cNvPr id="10" name="Picture 4" descr="http://kiehl-shop.ru/img/8390_logo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0298" y="1643050"/>
            <a:ext cx="4000528" cy="139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offline.ru/img/3_profflin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14290"/>
            <a:ext cx="304022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92867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Уборка подъездов </a:t>
            </a:r>
          </a:p>
          <a:p>
            <a:endParaRPr lang="ru-RU" sz="3200" b="1" dirty="0" smtClean="0">
              <a:solidFill>
                <a:schemeClr val="accent1"/>
              </a:solidFill>
            </a:endParaRPr>
          </a:p>
        </p:txBody>
      </p:sp>
      <p:pic>
        <p:nvPicPr>
          <p:cNvPr id="12" name="Picture 2" descr="D:\работа\ЖКХ\блутоксол омн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1360" y="1901988"/>
            <a:ext cx="2175000" cy="1800000"/>
          </a:xfrm>
          <a:prstGeom prst="rect">
            <a:avLst/>
          </a:prstGeom>
          <a:noFill/>
        </p:spPr>
      </p:pic>
      <p:pic>
        <p:nvPicPr>
          <p:cNvPr id="14" name="Picture 3" descr="D:\работа\ЖКХ\омн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6566" y="4444038"/>
            <a:ext cx="1972687" cy="1800000"/>
          </a:xfrm>
          <a:prstGeom prst="rect">
            <a:avLst/>
          </a:prstGeom>
          <a:noFill/>
        </p:spPr>
      </p:pic>
      <p:pic>
        <p:nvPicPr>
          <p:cNvPr id="15" name="Picture 5" descr="Kiehl-Omni-fresh Биол. нейтрализатор запахов и активное чист. cр-во"/>
          <p:cNvPicPr>
            <a:picLocks noChangeAspect="1" noChangeArrowheads="1"/>
          </p:cNvPicPr>
          <p:nvPr/>
        </p:nvPicPr>
        <p:blipFill>
          <a:blip r:embed="rId5" cstate="print"/>
          <a:srcRect t="12857" r="5714"/>
          <a:stretch>
            <a:fillRect/>
          </a:stretch>
        </p:blipFill>
        <p:spPr bwMode="auto">
          <a:xfrm>
            <a:off x="3000365" y="2143116"/>
            <a:ext cx="1558045" cy="1440000"/>
          </a:xfrm>
          <a:prstGeom prst="rect">
            <a:avLst/>
          </a:prstGeom>
          <a:noFill/>
        </p:spPr>
      </p:pic>
      <p:pic>
        <p:nvPicPr>
          <p:cNvPr id="17" name="Picture 7" descr="Blutoxol  Чистяще-дезинфицирующее ср-во для пищевых производств (концентрат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500570"/>
            <a:ext cx="1440000" cy="1440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643438" y="2071678"/>
            <a:ext cx="4357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239E8"/>
                </a:solidFill>
              </a:rPr>
              <a:t>Kiehl</a:t>
            </a:r>
            <a:r>
              <a:rPr lang="en-US" sz="2400" b="1" dirty="0" smtClean="0">
                <a:solidFill>
                  <a:srgbClr val="0239E8"/>
                </a:solidFill>
              </a:rPr>
              <a:t>-Omni-Fresh </a:t>
            </a:r>
            <a:endParaRPr lang="ru-RU" sz="2400" b="1" dirty="0" smtClean="0">
              <a:solidFill>
                <a:srgbClr val="0239E8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239E8"/>
                </a:solidFill>
              </a:rPr>
              <a:t>(</a:t>
            </a:r>
            <a:r>
              <a:rPr lang="ru-RU" sz="2400" b="1" dirty="0" smtClean="0">
                <a:solidFill>
                  <a:srgbClr val="0239E8"/>
                </a:solidFill>
              </a:rPr>
              <a:t>Киль-Омни-Фреш</a:t>
            </a:r>
            <a:r>
              <a:rPr lang="ru-RU" sz="2400" b="1" dirty="0" smtClean="0">
                <a:solidFill>
                  <a:srgbClr val="0239E8"/>
                </a:solidFill>
              </a:rPr>
              <a:t>)</a:t>
            </a:r>
          </a:p>
          <a:p>
            <a:pPr algn="ctr"/>
            <a:r>
              <a:rPr lang="ru-RU" sz="2400" b="1" dirty="0" smtClean="0">
                <a:solidFill>
                  <a:srgbClr val="0239E8"/>
                </a:solidFill>
              </a:rPr>
              <a:t>Биологический </a:t>
            </a:r>
          </a:p>
          <a:p>
            <a:pPr algn="ctr"/>
            <a:r>
              <a:rPr lang="ru-RU" sz="2400" b="1" dirty="0" smtClean="0">
                <a:solidFill>
                  <a:srgbClr val="0239E8"/>
                </a:solidFill>
              </a:rPr>
              <a:t>нейтрализатор и моющее средство.</a:t>
            </a:r>
            <a:endParaRPr lang="ru-RU" sz="2400" b="1" dirty="0">
              <a:solidFill>
                <a:srgbClr val="0239E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4876" y="4643446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239E8"/>
                </a:solidFill>
              </a:rPr>
              <a:t>Blutoxol</a:t>
            </a:r>
            <a:r>
              <a:rPr lang="en-US" sz="2400" b="1" dirty="0" smtClean="0">
                <a:solidFill>
                  <a:srgbClr val="0239E8"/>
                </a:solidFill>
              </a:rPr>
              <a:t> (</a:t>
            </a:r>
            <a:r>
              <a:rPr lang="ru-RU" sz="2400" b="1" dirty="0" smtClean="0">
                <a:solidFill>
                  <a:srgbClr val="0239E8"/>
                </a:solidFill>
              </a:rPr>
              <a:t>Блутоксол</a:t>
            </a:r>
            <a:r>
              <a:rPr lang="ru-RU" sz="2400" b="1" dirty="0" smtClean="0">
                <a:solidFill>
                  <a:srgbClr val="0239E8"/>
                </a:solidFill>
              </a:rPr>
              <a:t>) Дезинфицирующее средство с моющим эффектом.</a:t>
            </a:r>
            <a:endParaRPr lang="ru-RU" sz="2400" b="1" dirty="0">
              <a:solidFill>
                <a:srgbClr val="0239E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offline.ru/img/3_profflin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90"/>
            <a:ext cx="304022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785794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 </a:t>
            </a:r>
            <a:r>
              <a:rPr lang="ru-RU" sz="32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Уборка подъездов </a:t>
            </a:r>
          </a:p>
          <a:p>
            <a:pPr algn="ctr"/>
            <a:endParaRPr lang="ru-RU" sz="32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3200" b="1" dirty="0" smtClean="0">
              <a:solidFill>
                <a:schemeClr val="accent1"/>
              </a:solidFill>
            </a:endParaRPr>
          </a:p>
        </p:txBody>
      </p:sp>
      <p:pic>
        <p:nvPicPr>
          <p:cNvPr id="12" name="Picture 2" descr="D:\работа\ЖКХ\фото 4.JPG"/>
          <p:cNvPicPr>
            <a:picLocks noChangeAspect="1" noChangeArrowheads="1"/>
          </p:cNvPicPr>
          <p:nvPr/>
        </p:nvPicPr>
        <p:blipFill>
          <a:blip r:embed="rId3" cstate="print"/>
          <a:srcRect t="3588" r="14544"/>
          <a:stretch>
            <a:fillRect/>
          </a:stretch>
        </p:blipFill>
        <p:spPr bwMode="auto">
          <a:xfrm rot="5400000">
            <a:off x="767111" y="1804601"/>
            <a:ext cx="1894737" cy="2143140"/>
          </a:xfrm>
          <a:prstGeom prst="rect">
            <a:avLst/>
          </a:prstGeom>
          <a:noFill/>
        </p:spPr>
      </p:pic>
      <p:pic>
        <p:nvPicPr>
          <p:cNvPr id="14" name="Picture 3" descr="D:\работа\ЖКХ\фото 2 (1).JPG"/>
          <p:cNvPicPr>
            <a:picLocks noChangeAspect="1" noChangeArrowheads="1"/>
          </p:cNvPicPr>
          <p:nvPr/>
        </p:nvPicPr>
        <p:blipFill>
          <a:blip r:embed="rId4" cstate="print"/>
          <a:srcRect l="26613" t="3761" r="20966" b="2151"/>
          <a:stretch>
            <a:fillRect/>
          </a:stretch>
        </p:blipFill>
        <p:spPr bwMode="auto">
          <a:xfrm rot="5400000">
            <a:off x="431499" y="4069039"/>
            <a:ext cx="2500331" cy="2220385"/>
          </a:xfrm>
          <a:prstGeom prst="rect">
            <a:avLst/>
          </a:prstGeom>
          <a:noFill/>
        </p:spPr>
      </p:pic>
      <p:pic>
        <p:nvPicPr>
          <p:cNvPr id="15" name="Picture 5" descr="Tablefit  Средство для чистки офисной мебели и пластмассовых изделий"/>
          <p:cNvPicPr>
            <a:picLocks noChangeAspect="1" noChangeArrowheads="1"/>
          </p:cNvPicPr>
          <p:nvPr/>
        </p:nvPicPr>
        <p:blipFill>
          <a:blip r:embed="rId5" cstate="print"/>
          <a:srcRect l="12857" t="17143" r="9999" b="9999"/>
          <a:stretch>
            <a:fillRect/>
          </a:stretch>
        </p:blipFill>
        <p:spPr bwMode="auto">
          <a:xfrm>
            <a:off x="3357554" y="2071678"/>
            <a:ext cx="1524710" cy="1440000"/>
          </a:xfrm>
          <a:prstGeom prst="rect">
            <a:avLst/>
          </a:prstGeom>
          <a:noFill/>
        </p:spPr>
      </p:pic>
      <p:pic>
        <p:nvPicPr>
          <p:cNvPr id="17" name="Picture 7" descr="OrangePro  Средство для удаления следов от смолы, дёгтя и других загрязнений"/>
          <p:cNvPicPr>
            <a:picLocks noChangeAspect="1" noChangeArrowheads="1"/>
          </p:cNvPicPr>
          <p:nvPr/>
        </p:nvPicPr>
        <p:blipFill>
          <a:blip r:embed="rId6" cstate="print"/>
          <a:srcRect t="10909"/>
          <a:stretch>
            <a:fillRect/>
          </a:stretch>
        </p:blipFill>
        <p:spPr bwMode="auto">
          <a:xfrm>
            <a:off x="3357554" y="4572008"/>
            <a:ext cx="1616328" cy="1440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429256" y="4572008"/>
            <a:ext cx="3571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239E8"/>
                </a:solidFill>
              </a:rPr>
              <a:t>Orange Pro </a:t>
            </a:r>
            <a:r>
              <a:rPr lang="en-US" sz="2400" b="1" dirty="0" smtClean="0">
                <a:solidFill>
                  <a:srgbClr val="0239E8"/>
                </a:solidFill>
              </a:rPr>
              <a:t>(</a:t>
            </a:r>
            <a:r>
              <a:rPr lang="ru-RU" sz="2400" b="1" dirty="0" smtClean="0">
                <a:solidFill>
                  <a:srgbClr val="0239E8"/>
                </a:solidFill>
              </a:rPr>
              <a:t>Оранж</a:t>
            </a:r>
            <a:r>
              <a:rPr lang="ru-RU" sz="2400" b="1" dirty="0" smtClean="0">
                <a:solidFill>
                  <a:srgbClr val="0239E8"/>
                </a:solidFill>
              </a:rPr>
              <a:t> Про) Препарат для удаления сложных красок и надписей.</a:t>
            </a:r>
            <a:endParaRPr lang="ru-RU" sz="2400" b="1" dirty="0">
              <a:solidFill>
                <a:srgbClr val="0239E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9256" y="2071678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239E8"/>
                </a:solidFill>
              </a:rPr>
              <a:t>Tablefit</a:t>
            </a:r>
            <a:r>
              <a:rPr lang="en-US" sz="2400" b="1" dirty="0" smtClean="0">
                <a:solidFill>
                  <a:srgbClr val="0239E8"/>
                </a:solidFill>
              </a:rPr>
              <a:t> (</a:t>
            </a:r>
            <a:r>
              <a:rPr lang="ru-RU" sz="2400" b="1" dirty="0" smtClean="0">
                <a:solidFill>
                  <a:srgbClr val="0239E8"/>
                </a:solidFill>
              </a:rPr>
              <a:t>Таблефит</a:t>
            </a:r>
            <a:r>
              <a:rPr lang="ru-RU" sz="2400" b="1" dirty="0" smtClean="0">
                <a:solidFill>
                  <a:srgbClr val="0239E8"/>
                </a:solidFill>
              </a:rPr>
              <a:t>) Специальный препарат для удаления граффити и </a:t>
            </a:r>
            <a:r>
              <a:rPr lang="ru-RU" sz="2400" b="1" dirty="0" smtClean="0">
                <a:solidFill>
                  <a:srgbClr val="0239E8"/>
                </a:solidFill>
              </a:rPr>
              <a:t>маркера</a:t>
            </a:r>
            <a:r>
              <a:rPr lang="ru-RU" sz="2400" b="1" dirty="0" smtClean="0">
                <a:solidFill>
                  <a:srgbClr val="0239E8"/>
                </a:solidFill>
              </a:rPr>
              <a:t>. </a:t>
            </a:r>
            <a:endParaRPr lang="ru-RU" sz="2400" b="1" dirty="0">
              <a:solidFill>
                <a:srgbClr val="0239E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offline.ru/img/3_profflin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14290"/>
            <a:ext cx="304022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785794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 </a:t>
            </a:r>
            <a:r>
              <a:rPr lang="ru-RU" sz="32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Уборка подъездов </a:t>
            </a:r>
          </a:p>
          <a:p>
            <a:pPr algn="ctr"/>
            <a:endParaRPr lang="ru-RU" sz="32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3200" b="1" dirty="0" smtClean="0">
              <a:solidFill>
                <a:schemeClr val="accent1"/>
              </a:solidFill>
            </a:endParaRPr>
          </a:p>
        </p:txBody>
      </p:sp>
      <p:pic>
        <p:nvPicPr>
          <p:cNvPr id="12" name="Picture 2" descr="D:\работа\ЖКХ\торнад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0222" y="1943050"/>
            <a:ext cx="2400000" cy="1800000"/>
          </a:xfrm>
          <a:prstGeom prst="rect">
            <a:avLst/>
          </a:prstGeom>
          <a:noFill/>
        </p:spPr>
      </p:pic>
      <p:pic>
        <p:nvPicPr>
          <p:cNvPr id="14" name="Picture 3" descr="D:\работа\ЖКХ\торнадо корв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85786" y="4514818"/>
            <a:ext cx="2399999" cy="1800000"/>
          </a:xfrm>
          <a:prstGeom prst="rect">
            <a:avLst/>
          </a:prstGeom>
          <a:noFill/>
        </p:spPr>
      </p:pic>
      <p:pic>
        <p:nvPicPr>
          <p:cNvPr id="15" name="Picture 6" descr="Tornado  Интенсивное чистящее средств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071678"/>
            <a:ext cx="1357322" cy="1357322"/>
          </a:xfrm>
          <a:prstGeom prst="rect">
            <a:avLst/>
          </a:prstGeom>
          <a:noFill/>
        </p:spPr>
      </p:pic>
      <p:pic>
        <p:nvPicPr>
          <p:cNvPr id="17" name="Picture 4" descr="D:\работа\ЖКХ\corvet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714884"/>
            <a:ext cx="1357322" cy="135732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72066" y="207167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239E8"/>
                </a:solidFill>
              </a:rPr>
              <a:t>Tornado (</a:t>
            </a:r>
            <a:r>
              <a:rPr lang="ru-RU" sz="2400" b="1" dirty="0" smtClean="0">
                <a:solidFill>
                  <a:srgbClr val="0239E8"/>
                </a:solidFill>
              </a:rPr>
              <a:t>Торнадо)</a:t>
            </a:r>
          </a:p>
          <a:p>
            <a:r>
              <a:rPr lang="ru-RU" sz="2400" b="1" dirty="0" smtClean="0">
                <a:solidFill>
                  <a:srgbClr val="0239E8"/>
                </a:solidFill>
              </a:rPr>
              <a:t>Средство для внутренних помещений. </a:t>
            </a:r>
            <a:endParaRPr lang="ru-RU" sz="2400" b="1" dirty="0">
              <a:solidFill>
                <a:srgbClr val="0239E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628" y="4643446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239E8"/>
                </a:solidFill>
              </a:rPr>
              <a:t>Corvett</a:t>
            </a:r>
            <a:r>
              <a:rPr lang="en-US" sz="2400" b="1" dirty="0" smtClean="0">
                <a:solidFill>
                  <a:srgbClr val="0239E8"/>
                </a:solidFill>
              </a:rPr>
              <a:t> (</a:t>
            </a:r>
            <a:r>
              <a:rPr lang="ru-RU" sz="2400" b="1" dirty="0" smtClean="0">
                <a:solidFill>
                  <a:srgbClr val="0239E8"/>
                </a:solidFill>
              </a:rPr>
              <a:t>Корвет)</a:t>
            </a:r>
          </a:p>
          <a:p>
            <a:r>
              <a:rPr lang="ru-RU" sz="2400" b="1" dirty="0" smtClean="0">
                <a:solidFill>
                  <a:srgbClr val="0239E8"/>
                </a:solidFill>
              </a:rPr>
              <a:t>Отбеливающее средство для керамической плитки.</a:t>
            </a:r>
            <a:endParaRPr lang="ru-RU" sz="2400" b="1" dirty="0">
              <a:solidFill>
                <a:srgbClr val="0239E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14282" y="1285860"/>
            <a:ext cx="8572560" cy="1588"/>
          </a:xfrm>
          <a:prstGeom prst="line">
            <a:avLst/>
          </a:prstGeom>
          <a:ln w="28575">
            <a:solidFill>
              <a:srgbClr val="F3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</a:rPr>
              <a:t>Союз </a:t>
            </a:r>
            <a:r>
              <a:rPr lang="ru-RU" sz="1800" b="1" dirty="0" smtClean="0">
                <a:solidFill>
                  <a:schemeClr val="accent1"/>
                </a:solidFill>
              </a:rPr>
              <a:t>Клининговых</a:t>
            </a:r>
            <a:r>
              <a:rPr lang="ru-RU" sz="1800" b="1" dirty="0" smtClean="0">
                <a:solidFill>
                  <a:schemeClr val="accent1"/>
                </a:solidFill>
              </a:rPr>
              <a:t> Компаний России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3622AE5-5D7F-499A-BA2D-B8056FEB3504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2" name="Picture 2" descr="http://xn--j1aasb.xn--p1ai/images/stories/logo_%D0%A1%D0%BE%D1%8E%D0%B7_%D0%BA%D0%BB%D0%B8%D0%BD%D0%B8%D0%BD%D0%B3%D0%BE%D0%B2%D1%8B%D1%85_%D0%BA%D0%BE%D0%BC%D0%BF%D0%B0%D0%BD%D0%B8%D0%B9_%D0%A0%D0%BE%D1%81%D1%81%D0%B8%D0%B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42852"/>
            <a:ext cx="1093470" cy="963930"/>
          </a:xfrm>
          <a:prstGeom prst="rect">
            <a:avLst/>
          </a:prstGeom>
          <a:noFill/>
        </p:spPr>
      </p:pic>
      <p:pic>
        <p:nvPicPr>
          <p:cNvPr id="7" name="Picture 2" descr="http://xn--j1aasb.xn--p1ai/images/stories/logo_%D0%A1%D0%BE%D1%8E%D0%B7_%D0%BA%D0%BB%D0%B8%D0%BD%D0%B8%D0%BD%D0%B3%D0%BE%D0%B2%D1%8B%D1%85_%D0%BA%D0%BE%D0%BC%D0%BF%D0%B0%D0%BD%D0%B8%D0%B9_%D0%A0%D0%BE%D1%81%D1%81%D0%B8%D0%B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43050"/>
            <a:ext cx="4900555" cy="432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43240" y="3501008"/>
            <a:ext cx="5643602" cy="10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58013" y="5080171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  <p:pic>
        <p:nvPicPr>
          <p:cNvPr id="15" name="Picture 2" descr="http://www.xn--j1aasb.xn--p1ai/templates/v2/images/is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314450" cy="75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14282" y="1285860"/>
            <a:ext cx="8572560" cy="1588"/>
          </a:xfrm>
          <a:prstGeom prst="line">
            <a:avLst/>
          </a:prstGeom>
          <a:ln w="28575">
            <a:solidFill>
              <a:srgbClr val="F3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</a:rPr>
              <a:t>Союз </a:t>
            </a:r>
            <a:r>
              <a:rPr lang="ru-RU" sz="1800" b="1" dirty="0" smtClean="0">
                <a:solidFill>
                  <a:schemeClr val="accent1"/>
                </a:solidFill>
              </a:rPr>
              <a:t>Клининговых</a:t>
            </a:r>
            <a:r>
              <a:rPr lang="ru-RU" sz="1800" b="1" dirty="0" smtClean="0">
                <a:solidFill>
                  <a:schemeClr val="accent1"/>
                </a:solidFill>
              </a:rPr>
              <a:t> Компаний России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3622AE5-5D7F-499A-BA2D-B8056FEB3504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22" name="Picture 2" descr="http://xn--j1aasb.xn--p1ai/images/stories/logo_%D0%A1%D0%BE%D1%8E%D0%B7_%D0%BA%D0%BB%D0%B8%D0%BD%D0%B8%D0%BD%D0%B3%D0%BE%D0%B2%D1%8B%D1%85_%D0%BA%D0%BE%D0%BC%D0%BF%D0%B0%D0%BD%D0%B8%D0%B9_%D0%A0%D0%BE%D1%81%D1%81%D0%B8%D0%B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42852"/>
            <a:ext cx="1093470" cy="963930"/>
          </a:xfrm>
          <a:prstGeom prst="rect">
            <a:avLst/>
          </a:prstGeom>
          <a:noFill/>
        </p:spPr>
      </p:pic>
      <p:pic>
        <p:nvPicPr>
          <p:cNvPr id="7" name="Picture 2" descr="http://xn--j1aasb.xn--p1ai/images/stories/logo_%D0%A1%D0%BE%D1%8E%D0%B7_%D0%BA%D0%BB%D0%B8%D0%BD%D0%B8%D0%BD%D0%B3%D0%BE%D0%B2%D1%8B%D1%85_%D0%BA%D0%BE%D0%BC%D0%BF%D0%B0%D0%BD%D0%B8%D0%B9_%D0%A0%D0%BE%D1%81%D1%81%D0%B8%D0%B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2733675" cy="24098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43240" y="3501008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Миссия Союза:</a:t>
            </a:r>
            <a:endParaRPr lang="ru-RU" dirty="0" smtClean="0"/>
          </a:p>
          <a:p>
            <a:r>
              <a:rPr lang="ru-RU" dirty="0" smtClean="0"/>
              <a:t>Объединить усилия участников </a:t>
            </a:r>
            <a:r>
              <a:rPr lang="ru-RU" dirty="0" err="1" smtClean="0"/>
              <a:t>клинингового</a:t>
            </a:r>
            <a:r>
              <a:rPr lang="ru-RU" dirty="0" smtClean="0"/>
              <a:t> рынка для его дальнейшего развития.</a:t>
            </a:r>
          </a:p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40" y="1643050"/>
            <a:ext cx="55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Союз учрежден в 2012 году компанией </a:t>
            </a:r>
            <a:r>
              <a:rPr lang="ru-RU" dirty="0" err="1" smtClean="0"/>
              <a:t>Профф</a:t>
            </a:r>
            <a:r>
              <a:rPr lang="ru-RU" dirty="0" smtClean="0"/>
              <a:t> </a:t>
            </a:r>
            <a:r>
              <a:rPr lang="ru-RU" dirty="0" err="1" smtClean="0"/>
              <a:t>Лайн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 smtClean="0"/>
              <a:t>Основная задача союза - развитие рынка индустрии чистоты, взаимодействие с государственными органами.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9855" y="4415015"/>
            <a:ext cx="500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Члены Союза:  </a:t>
            </a:r>
            <a:r>
              <a:rPr lang="ru-RU" dirty="0" smtClean="0"/>
              <a:t>109 </a:t>
            </a:r>
            <a:r>
              <a:rPr lang="ru-RU" dirty="0" err="1" smtClean="0"/>
              <a:t>клининговых</a:t>
            </a:r>
            <a:r>
              <a:rPr lang="ru-RU" dirty="0" smtClean="0"/>
              <a:t> компаний</a:t>
            </a:r>
          </a:p>
          <a:p>
            <a:endParaRPr lang="ru-RU" b="1" dirty="0" smtClean="0"/>
          </a:p>
          <a:p>
            <a:r>
              <a:rPr lang="ru-RU" b="1" dirty="0" smtClean="0"/>
              <a:t>Клуб поставщиков: </a:t>
            </a:r>
            <a:r>
              <a:rPr lang="ru-RU" dirty="0" smtClean="0"/>
              <a:t>18 компаний поставщиков</a:t>
            </a:r>
          </a:p>
          <a:p>
            <a:endParaRPr lang="ru-RU" dirty="0" smtClean="0"/>
          </a:p>
          <a:p>
            <a:r>
              <a:rPr lang="ru-RU" b="1" dirty="0" smtClean="0"/>
              <a:t>Количество сотрудников: </a:t>
            </a:r>
            <a:r>
              <a:rPr lang="ru-RU" dirty="0" smtClean="0"/>
              <a:t>100 000 человек</a:t>
            </a:r>
          </a:p>
          <a:p>
            <a:endParaRPr lang="ru-RU" dirty="0" smtClean="0"/>
          </a:p>
          <a:p>
            <a:r>
              <a:rPr lang="ru-RU" b="1" dirty="0" smtClean="0"/>
              <a:t>Учебный </a:t>
            </a:r>
            <a:r>
              <a:rPr lang="ru-RU" b="1" dirty="0" smtClean="0"/>
              <a:t>центр </a:t>
            </a:r>
            <a:r>
              <a:rPr lang="ru-RU" b="1" dirty="0" smtClean="0"/>
              <a:t>«Академия </a:t>
            </a:r>
            <a:r>
              <a:rPr lang="ru-RU" b="1" dirty="0" smtClean="0"/>
              <a:t>клининга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58013" y="5080171"/>
            <a:ext cx="3214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Сайт Союза:   </a:t>
            </a:r>
            <a:r>
              <a:rPr lang="en-US" sz="2000" dirty="0" smtClean="0">
                <a:hlinkClick r:id="rId3"/>
              </a:rPr>
              <a:t>www.</a:t>
            </a:r>
            <a:r>
              <a:rPr lang="ru-RU" sz="2000" dirty="0" smtClean="0">
                <a:hlinkClick r:id="rId3"/>
              </a:rPr>
              <a:t>сккр.рф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4" name="Рисунок 13" descr="Сайт Сою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477491"/>
            <a:ext cx="2688336" cy="1680210"/>
          </a:xfrm>
          <a:prstGeom prst="rect">
            <a:avLst/>
          </a:prstGeom>
        </p:spPr>
      </p:pic>
      <p:pic>
        <p:nvPicPr>
          <p:cNvPr id="15" name="Picture 2" descr="http://www.xn--j1aasb.xn--p1ai/templates/v2/images/iss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28"/>
            <a:ext cx="1314450" cy="75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48745" y="1321562"/>
            <a:ext cx="8572560" cy="1588"/>
          </a:xfrm>
          <a:prstGeom prst="line">
            <a:avLst/>
          </a:prstGeom>
          <a:ln w="28575">
            <a:solidFill>
              <a:srgbClr val="F3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</a:rPr>
              <a:t>Союз </a:t>
            </a:r>
            <a:r>
              <a:rPr lang="ru-RU" sz="1800" b="1" dirty="0" smtClean="0">
                <a:solidFill>
                  <a:schemeClr val="accent1"/>
                </a:solidFill>
              </a:rPr>
              <a:t>Клининговых</a:t>
            </a:r>
            <a:r>
              <a:rPr lang="ru-RU" sz="1800" b="1" dirty="0" smtClean="0">
                <a:solidFill>
                  <a:schemeClr val="accent1"/>
                </a:solidFill>
              </a:rPr>
              <a:t> Компаний России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3622AE5-5D7F-499A-BA2D-B8056FEB3504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22" name="Picture 2" descr="http://xn--j1aasb.xn--p1ai/images/stories/logo_%D0%A1%D0%BE%D1%8E%D0%B7_%D0%BA%D0%BB%D0%B8%D0%BD%D0%B8%D0%BD%D0%B3%D0%BE%D0%B2%D1%8B%D1%85_%D0%BA%D0%BE%D0%BC%D0%BF%D0%B0%D0%BD%D0%B8%D0%B9_%D0%A0%D0%BE%D1%81%D1%81%D0%B8%D0%B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42852"/>
            <a:ext cx="1093470" cy="9639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43240" y="3214686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15" name="Picture 2" descr="http://www.xn--j1aasb.xn--p1ai/templates/v2/images/is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314450" cy="7524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8745" y="1521616"/>
            <a:ext cx="85725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НАЦИОНАЛЬНАЯ ПРЕМИЯ </a:t>
            </a:r>
          </a:p>
          <a:p>
            <a:pPr algn="ctr"/>
            <a:r>
              <a:rPr lang="ru-RU" sz="2800" b="1" dirty="0" smtClean="0"/>
              <a:t>СККР «ЧИСТАЯ РОССИЯ»</a:t>
            </a:r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</p:txBody>
      </p:sp>
      <p:pic>
        <p:nvPicPr>
          <p:cNvPr id="1026" name="Picture 2" descr="C:\Users\Анна\Desktop\ЧИСТАЯ 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714620"/>
            <a:ext cx="1942728" cy="3240000"/>
          </a:xfrm>
          <a:prstGeom prst="rect">
            <a:avLst/>
          </a:prstGeom>
          <a:noFill/>
        </p:spPr>
      </p:pic>
      <p:sp>
        <p:nvSpPr>
          <p:cNvPr id="11" name="Подзаголовок 23"/>
          <p:cNvSpPr txBox="1">
            <a:spLocks/>
          </p:cNvSpPr>
          <p:nvPr/>
        </p:nvSpPr>
        <p:spPr>
          <a:xfrm>
            <a:off x="3286116" y="2714620"/>
            <a:ext cx="5500726" cy="400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lang="en-US" sz="2000" u="sng" dirty="0" smtClean="0"/>
          </a:p>
          <a:p>
            <a:pPr lvl="0">
              <a:spcBef>
                <a:spcPct val="20000"/>
              </a:spcBef>
            </a:pPr>
            <a:r>
              <a:rPr lang="en-US" sz="2400" baseline="0" dirty="0" smtClean="0"/>
              <a:t>1 </a:t>
            </a:r>
            <a:r>
              <a:rPr lang="ru-RU" sz="2400" dirty="0" smtClean="0"/>
              <a:t>– Анализ качества уборки</a:t>
            </a:r>
            <a:endParaRPr lang="ru-RU" sz="2400" baseline="0" dirty="0" smtClean="0"/>
          </a:p>
          <a:p>
            <a:pPr lvl="0">
              <a:spcBef>
                <a:spcPct val="20000"/>
              </a:spcBef>
            </a:pPr>
            <a:r>
              <a:rPr lang="ru-RU" sz="2400" dirty="0" smtClean="0"/>
              <a:t>2 – Применяемые технологии</a:t>
            </a:r>
            <a:endParaRPr lang="en-US" sz="2400" dirty="0" smtClean="0"/>
          </a:p>
          <a:p>
            <a:pPr lvl="0">
              <a:spcBef>
                <a:spcPct val="20000"/>
              </a:spcBef>
            </a:pPr>
            <a:r>
              <a:rPr lang="en-US" sz="2400" baseline="0" dirty="0" smtClean="0"/>
              <a:t>2</a:t>
            </a:r>
            <a:r>
              <a:rPr lang="ru-RU" sz="2400" dirty="0" smtClean="0"/>
              <a:t> – Обученный персонал</a:t>
            </a:r>
          </a:p>
          <a:p>
            <a:pPr lvl="0">
              <a:spcBef>
                <a:spcPct val="20000"/>
              </a:spcBef>
            </a:pPr>
            <a:r>
              <a:rPr lang="ru-RU" sz="2400" baseline="0" dirty="0" smtClean="0"/>
              <a:t>3 </a:t>
            </a:r>
            <a:r>
              <a:rPr lang="ru-RU" sz="2400" dirty="0" smtClean="0"/>
              <a:t>– Выполнение «Санитарных правил»</a:t>
            </a:r>
          </a:p>
          <a:p>
            <a:pPr lvl="0" algn="ctr">
              <a:spcBef>
                <a:spcPct val="20000"/>
              </a:spcBef>
            </a:pPr>
            <a:r>
              <a:rPr lang="ru-RU" sz="3200" u="sng" dirty="0" smtClean="0"/>
              <a:t>Победители в 2014 году</a:t>
            </a:r>
          </a:p>
          <a:p>
            <a:pPr lvl="0" algn="ctr">
              <a:spcBef>
                <a:spcPct val="20000"/>
              </a:spcBef>
              <a:buFontTx/>
              <a:buChar char="-"/>
            </a:pPr>
            <a:r>
              <a:rPr lang="ru-RU" sz="2400" dirty="0" smtClean="0"/>
              <a:t>Международный аэропорт Казань</a:t>
            </a:r>
          </a:p>
          <a:p>
            <a:pPr lvl="0" algn="ctr">
              <a:spcBef>
                <a:spcPct val="20000"/>
              </a:spcBef>
              <a:buFontTx/>
              <a:buChar char="-"/>
            </a:pPr>
            <a:r>
              <a:rPr lang="ru-RU" sz="2400" dirty="0" smtClean="0"/>
              <a:t>Клининговая</a:t>
            </a:r>
            <a:r>
              <a:rPr lang="ru-RU" sz="2400" dirty="0" smtClean="0"/>
              <a:t> компания «Блеск Сервис»</a:t>
            </a:r>
          </a:p>
          <a:p>
            <a:pPr lvl="0" algn="ctr">
              <a:spcBef>
                <a:spcPct val="20000"/>
              </a:spcBef>
            </a:pPr>
            <a:endParaRPr lang="ru-RU" sz="3200" baseline="0" dirty="0" smtClean="0"/>
          </a:p>
          <a:p>
            <a:pPr lvl="0" algn="ctr">
              <a:spcBef>
                <a:spcPct val="20000"/>
              </a:spcBef>
            </a:pPr>
            <a:endParaRPr lang="ru-RU" sz="3200" baseline="0" dirty="0" smtClean="0"/>
          </a:p>
        </p:txBody>
      </p:sp>
    </p:spTree>
    <p:extLst>
      <p:ext uri="{BB962C8B-B14F-4D97-AF65-F5344CB8AC3E}">
        <p14:creationId xmlns="" xmlns:p14="http://schemas.microsoft.com/office/powerpoint/2010/main" val="4599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48745" y="1321562"/>
            <a:ext cx="8572560" cy="1588"/>
          </a:xfrm>
          <a:prstGeom prst="line">
            <a:avLst/>
          </a:prstGeom>
          <a:ln w="28575">
            <a:solidFill>
              <a:srgbClr val="F3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</a:rPr>
              <a:t>Союз </a:t>
            </a:r>
            <a:r>
              <a:rPr lang="ru-RU" sz="1800" b="1" dirty="0" err="1" smtClean="0">
                <a:solidFill>
                  <a:schemeClr val="accent1"/>
                </a:solidFill>
              </a:rPr>
              <a:t>Клининговых</a:t>
            </a:r>
            <a:r>
              <a:rPr lang="ru-RU" sz="1800" b="1" dirty="0" smtClean="0">
                <a:solidFill>
                  <a:schemeClr val="accent1"/>
                </a:solidFill>
              </a:rPr>
              <a:t> Компаний России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3622AE5-5D7F-499A-BA2D-B8056FEB3504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2" name="Picture 2" descr="http://xn--j1aasb.xn--p1ai/images/stories/logo_%D0%A1%D0%BE%D1%8E%D0%B7_%D0%BA%D0%BB%D0%B8%D0%BD%D0%B8%D0%BD%D0%B3%D0%BE%D0%B2%D1%8B%D1%85_%D0%BA%D0%BE%D0%BC%D0%BF%D0%B0%D0%BD%D0%B8%D0%B9_%D0%A0%D0%BE%D1%81%D1%81%D0%B8%D0%B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42852"/>
            <a:ext cx="1093470" cy="9639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43240" y="3214686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15" name="Picture 2" descr="http://www.xn--j1aasb.xn--p1ai/templates/v2/images/is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314450" cy="7524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8745" y="1521617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Учебный </a:t>
            </a:r>
            <a:r>
              <a:rPr lang="ru-RU" sz="2000" b="1" dirty="0" smtClean="0"/>
              <a:t>центр </a:t>
            </a:r>
            <a:r>
              <a:rPr lang="ru-RU" sz="2000" b="1" dirty="0" smtClean="0"/>
              <a:t>Союза </a:t>
            </a:r>
            <a:r>
              <a:rPr lang="ru-RU" sz="2000" b="1" dirty="0" smtClean="0"/>
              <a:t>Клининговых</a:t>
            </a:r>
            <a:r>
              <a:rPr lang="ru-RU" sz="2000" b="1" dirty="0" smtClean="0"/>
              <a:t> Компаний России</a:t>
            </a:r>
          </a:p>
          <a:p>
            <a:pPr algn="ctr"/>
            <a:r>
              <a:rPr lang="ru-RU" sz="2000" b="1" dirty="0" smtClean="0"/>
              <a:t>«Академия </a:t>
            </a:r>
            <a:r>
              <a:rPr lang="ru-RU" sz="2000" b="1" dirty="0" smtClean="0"/>
              <a:t>клининга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324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23841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786322"/>
            <a:ext cx="7702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Стоимость обучения: </a:t>
            </a:r>
            <a:r>
              <a:rPr lang="ru-RU" dirty="0" smtClean="0"/>
              <a:t>Бесплатно</a:t>
            </a:r>
          </a:p>
          <a:p>
            <a:r>
              <a:rPr lang="ru-RU" b="1" dirty="0" smtClean="0"/>
              <a:t>Вместимость: </a:t>
            </a:r>
            <a:r>
              <a:rPr lang="ru-RU" dirty="0" smtClean="0"/>
              <a:t>30 человек</a:t>
            </a:r>
          </a:p>
          <a:p>
            <a:r>
              <a:rPr lang="ru-RU" b="1" dirty="0" smtClean="0"/>
              <a:t>Время обучения: </a:t>
            </a:r>
            <a:r>
              <a:rPr lang="ru-RU" dirty="0" smtClean="0"/>
              <a:t>еженедельные программы</a:t>
            </a:r>
          </a:p>
          <a:p>
            <a:r>
              <a:rPr lang="ru-RU" b="1" dirty="0" smtClean="0"/>
              <a:t>Адрес учебного центра: </a:t>
            </a:r>
            <a:r>
              <a:rPr lang="ru-RU" dirty="0" smtClean="0"/>
              <a:t>Москва, Пакгаузное шоссе, дом 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99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48745" y="1321562"/>
            <a:ext cx="8572560" cy="1588"/>
          </a:xfrm>
          <a:prstGeom prst="line">
            <a:avLst/>
          </a:prstGeom>
          <a:ln w="28575">
            <a:solidFill>
              <a:srgbClr val="F3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</a:rPr>
              <a:t>Союз </a:t>
            </a:r>
            <a:r>
              <a:rPr lang="ru-RU" sz="1800" b="1" dirty="0" smtClean="0">
                <a:solidFill>
                  <a:schemeClr val="accent1"/>
                </a:solidFill>
              </a:rPr>
              <a:t>Клининговых</a:t>
            </a:r>
            <a:r>
              <a:rPr lang="ru-RU" sz="1800" b="1" dirty="0" smtClean="0">
                <a:solidFill>
                  <a:schemeClr val="accent1"/>
                </a:solidFill>
              </a:rPr>
              <a:t> Компаний России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3622AE5-5D7F-499A-BA2D-B8056FEB3504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22" name="Picture 2" descr="http://xn--j1aasb.xn--p1ai/images/stories/logo_%D0%A1%D0%BE%D1%8E%D0%B7_%D0%BA%D0%BB%D0%B8%D0%BD%D0%B8%D0%BD%D0%B3%D0%BE%D0%B2%D1%8B%D1%85_%D0%BA%D0%BE%D0%BC%D0%BF%D0%B0%D0%BD%D0%B8%D0%B9_%D0%A0%D0%BE%D1%81%D1%81%D0%B8%D0%B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42852"/>
            <a:ext cx="1093470" cy="9639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43240" y="3214686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15" name="Picture 2" descr="http://www.xn--j1aasb.xn--p1ai/templates/v2/images/is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314450" cy="7524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8745" y="1521617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Добровольная сертификация </a:t>
            </a:r>
            <a:r>
              <a:rPr lang="ru-RU" sz="2000" b="1" dirty="0" smtClean="0"/>
              <a:t>клининговых</a:t>
            </a:r>
            <a:r>
              <a:rPr lang="ru-RU" sz="2000" b="1" dirty="0" smtClean="0"/>
              <a:t> услуг</a:t>
            </a:r>
          </a:p>
          <a:p>
            <a:pPr algn="ctr"/>
            <a:r>
              <a:rPr lang="ru-RU" sz="2000" b="1" dirty="0" smtClean="0"/>
              <a:t>СДС «СККР» № РОСС </a:t>
            </a:r>
            <a:r>
              <a:rPr lang="en-US" sz="2000" b="1" dirty="0" smtClean="0"/>
              <a:t>RU.</a:t>
            </a:r>
            <a:r>
              <a:rPr lang="ru-RU" sz="2000" b="1" dirty="0" smtClean="0"/>
              <a:t>И1091.04ЖКА0</a:t>
            </a:r>
          </a:p>
          <a:p>
            <a:pPr algn="ctr"/>
            <a:endParaRPr lang="ru-RU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42910" y="5429264"/>
            <a:ext cx="770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Стоимость проведение: </a:t>
            </a:r>
            <a:r>
              <a:rPr lang="ru-RU" dirty="0" smtClean="0"/>
              <a:t>Бесплатно</a:t>
            </a:r>
          </a:p>
          <a:p>
            <a:r>
              <a:rPr lang="ru-RU" b="1" dirty="0" smtClean="0"/>
              <a:t>Сроки проведения: </a:t>
            </a:r>
            <a:r>
              <a:rPr lang="ru-RU" dirty="0" smtClean="0"/>
              <a:t>30 дней</a:t>
            </a:r>
          </a:p>
          <a:p>
            <a:r>
              <a:rPr lang="ru-RU" b="1" dirty="0" smtClean="0"/>
              <a:t>Время обучения: </a:t>
            </a:r>
            <a:r>
              <a:rPr lang="ru-RU" dirty="0" smtClean="0"/>
              <a:t>еженедельные программы</a:t>
            </a:r>
          </a:p>
          <a:p>
            <a:endParaRPr lang="ru-RU" dirty="0"/>
          </a:p>
        </p:txBody>
      </p:sp>
      <p:pic>
        <p:nvPicPr>
          <p:cNvPr id="29698" name="Picture 2" descr="ЧТ клинин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357430"/>
            <a:ext cx="2766781" cy="3960000"/>
          </a:xfrm>
          <a:prstGeom prst="rect">
            <a:avLst/>
          </a:prstGeom>
          <a:noFill/>
        </p:spPr>
      </p:pic>
      <p:pic>
        <p:nvPicPr>
          <p:cNvPr id="29702" name="Picture 6" descr="Сертификат квалифика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357430"/>
            <a:ext cx="4073383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99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48745" y="1321562"/>
            <a:ext cx="8572560" cy="1588"/>
          </a:xfrm>
          <a:prstGeom prst="line">
            <a:avLst/>
          </a:prstGeom>
          <a:ln w="28575">
            <a:solidFill>
              <a:srgbClr val="F3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</a:rPr>
              <a:t>Союз </a:t>
            </a:r>
            <a:r>
              <a:rPr lang="ru-RU" sz="1800" b="1" dirty="0" smtClean="0">
                <a:solidFill>
                  <a:schemeClr val="accent1"/>
                </a:solidFill>
              </a:rPr>
              <a:t>Клининговых</a:t>
            </a:r>
            <a:r>
              <a:rPr lang="ru-RU" sz="1800" b="1" dirty="0" smtClean="0">
                <a:solidFill>
                  <a:schemeClr val="accent1"/>
                </a:solidFill>
              </a:rPr>
              <a:t> Компаний России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3622AE5-5D7F-499A-BA2D-B8056FEB3504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22" name="Picture 2" descr="http://xn--j1aasb.xn--p1ai/images/stories/logo_%D0%A1%D0%BE%D1%8E%D0%B7_%D0%BA%D0%BB%D0%B8%D0%BD%D0%B8%D0%BD%D0%B3%D0%BE%D0%B2%D1%8B%D1%85_%D0%BA%D0%BE%D0%BC%D0%BF%D0%B0%D0%BD%D0%B8%D0%B9_%D0%A0%D0%BE%D1%81%D1%81%D0%B8%D0%B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42852"/>
            <a:ext cx="1093470" cy="9639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43240" y="3214686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15" name="Picture 2" descr="http://www.xn--j1aasb.xn--p1ai/templates/v2/images/is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314450" cy="7524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8745" y="1521617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Центр Правовой Поддержки </a:t>
            </a:r>
          </a:p>
          <a:p>
            <a:pPr algn="ctr"/>
            <a:r>
              <a:rPr lang="ru-RU" sz="2000" b="1" dirty="0" smtClean="0"/>
              <a:t>Союза </a:t>
            </a:r>
            <a:r>
              <a:rPr lang="ru-RU" sz="2000" b="1" dirty="0" smtClean="0"/>
              <a:t>Клининговых</a:t>
            </a:r>
            <a:r>
              <a:rPr lang="ru-RU" sz="2000" b="1" dirty="0" smtClean="0"/>
              <a:t> Компаний России</a:t>
            </a:r>
          </a:p>
        </p:txBody>
      </p:sp>
      <p:pic>
        <p:nvPicPr>
          <p:cNvPr id="1026" name="Picture 2" descr="Скоро открыт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058000"/>
            <a:ext cx="3790909" cy="1800000"/>
          </a:xfrm>
          <a:prstGeom prst="rect">
            <a:avLst/>
          </a:prstGeom>
          <a:noFill/>
        </p:spPr>
      </p:pic>
      <p:pic>
        <p:nvPicPr>
          <p:cNvPr id="1028" name="Picture 4" descr="Новости ФМС Росс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857496"/>
            <a:ext cx="2895262" cy="1800000"/>
          </a:xfrm>
          <a:prstGeom prst="rect">
            <a:avLst/>
          </a:prstGeom>
          <a:noFill/>
        </p:spPr>
      </p:pic>
      <p:pic>
        <p:nvPicPr>
          <p:cNvPr id="1030" name="Picture 6" descr="Следственный комитет РФ и ФАС России создали совместную рабочую группу Бизнес Обозреватель Онлай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857496"/>
            <a:ext cx="2696629" cy="1800000"/>
          </a:xfrm>
          <a:prstGeom prst="rect">
            <a:avLst/>
          </a:prstGeom>
          <a:noFill/>
        </p:spPr>
      </p:pic>
      <p:pic>
        <p:nvPicPr>
          <p:cNvPr id="1032" name="Picture 8" descr="Юридические услуг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857496"/>
            <a:ext cx="1620000" cy="16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99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14282" y="1285860"/>
            <a:ext cx="8572560" cy="1588"/>
          </a:xfrm>
          <a:prstGeom prst="line">
            <a:avLst/>
          </a:prstGeom>
          <a:ln w="28575">
            <a:solidFill>
              <a:srgbClr val="F3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/>
                </a:solidFill>
              </a:rPr>
              <a:t>Союз </a:t>
            </a:r>
            <a:r>
              <a:rPr lang="ru-RU" sz="1800" b="1" dirty="0" smtClean="0">
                <a:solidFill>
                  <a:schemeClr val="accent1"/>
                </a:solidFill>
              </a:rPr>
              <a:t>Клининговых</a:t>
            </a:r>
            <a:r>
              <a:rPr lang="ru-RU" sz="1800" b="1" dirty="0" smtClean="0">
                <a:solidFill>
                  <a:schemeClr val="accent1"/>
                </a:solidFill>
              </a:rPr>
              <a:t> Компаний России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3622AE5-5D7F-499A-BA2D-B8056FEB3504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22" name="Picture 2" descr="http://xn--j1aasb.xn--p1ai/images/stories/logo_%D0%A1%D0%BE%D1%8E%D0%B7_%D0%BA%D0%BB%D0%B8%D0%BD%D0%B8%D0%BD%D0%B3%D0%BE%D0%B2%D1%8B%D1%85_%D0%BA%D0%BE%D0%BC%D0%BF%D0%B0%D0%BD%D0%B8%D0%B9_%D0%A0%D0%BE%D1%81%D1%81%D0%B8%D0%B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42852"/>
            <a:ext cx="1093470" cy="963930"/>
          </a:xfrm>
          <a:prstGeom prst="rect">
            <a:avLst/>
          </a:prstGeom>
          <a:noFill/>
        </p:spPr>
      </p:pic>
      <p:pic>
        <p:nvPicPr>
          <p:cNvPr id="7" name="Picture 2" descr="http://xn--j1aasb.xn--p1ai/images/stories/logo_%D0%A1%D0%BE%D1%8E%D0%B7_%D0%BA%D0%BB%D0%B8%D0%BD%D0%B8%D0%BD%D0%B3%D0%BE%D0%B2%D1%8B%D1%85_%D0%BA%D0%BE%D0%BC%D0%BF%D0%B0%D0%BD%D0%B8%D0%B9_%D0%A0%D0%BE%D1%81%D1%81%D0%B8%D0%B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43050"/>
            <a:ext cx="4900555" cy="432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43240" y="3501008"/>
            <a:ext cx="5643602" cy="10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58013" y="5080171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  <p:pic>
        <p:nvPicPr>
          <p:cNvPr id="15" name="Picture 2" descr="http://www.xn--j1aasb.xn--p1ai/templates/v2/images/is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1314450" cy="75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6"/>
          <p:cNvSpPr>
            <a:spLocks noGrp="1"/>
          </p:cNvSpPr>
          <p:nvPr>
            <p:ph type="ctrTitle" idx="4294967295"/>
          </p:nvPr>
        </p:nvSpPr>
        <p:spPr>
          <a:xfrm>
            <a:off x="2051050" y="714356"/>
            <a:ext cx="4608513" cy="3571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Сегменты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1285860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dirty="0" smtClean="0"/>
              <a:t>Промышленные</a:t>
            </a:r>
            <a:r>
              <a:rPr lang="ru-RU" sz="1600" dirty="0" smtClean="0"/>
              <a:t> зоны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1268760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ARENAS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Стирка текстиля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1268760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Ковровые покрытия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1268760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ARCANDIS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dirty="0" smtClean="0"/>
              <a:t>Мойка посуды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2276872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Уборка поломоечными машинами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71600" y="3284984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Глубокая чистка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4293096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Защитные покрытия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372200" y="2276872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Кухня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372200" y="3284984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Мебель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372200" y="4293096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Санитарная зона</a:t>
            </a:r>
            <a:endParaRPr lang="ru-RU" sz="1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5301208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Каменные полы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71800" y="5301208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Деревянные полы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5301208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Повседневная уборка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372200" y="5301208"/>
            <a:ext cx="15841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Уход за полами</a:t>
            </a:r>
            <a:endParaRPr lang="ru-RU" sz="1600" dirty="0"/>
          </a:p>
        </p:txBody>
      </p:sp>
      <p:sp>
        <p:nvSpPr>
          <p:cNvPr id="34" name="Овал 33"/>
          <p:cNvSpPr/>
          <p:nvPr/>
        </p:nvSpPr>
        <p:spPr>
          <a:xfrm>
            <a:off x="3563888" y="3068960"/>
            <a:ext cx="194421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KIEHL</a:t>
            </a:r>
            <a:endParaRPr lang="ru-RU" sz="4000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2843808" y="2348880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5220072" y="2348880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 flipH="1" flipV="1">
            <a:off x="5220073" y="4005064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6200000" flipH="1" flipV="1">
            <a:off x="2843808" y="4005064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4860032" y="2348880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4860032" y="4221088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3779912" y="2348880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3707904" y="4149080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4" idx="6"/>
          </p:cNvCxnSpPr>
          <p:nvPr/>
        </p:nvCxnSpPr>
        <p:spPr>
          <a:xfrm>
            <a:off x="5508104" y="364502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2843808" y="371703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5436096" y="2996952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364088" y="3861048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2915816" y="3861048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0800000">
            <a:off x="2843808" y="2996952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http://www.proffline.ru/img/3_proff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1"/>
            <a:ext cx="3000396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0" name="Picture 2" descr="http://travelel.ru/wp-content/uploads/2011/07/500px-Mosmetro.svg_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496" y="4500570"/>
            <a:ext cx="1171573" cy="91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http://www.proffline.ru/img/3_profflin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42852"/>
            <a:ext cx="304022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Иван Сергеевич\Desktop\сравнение\0_ae3aa_8abfdc7c_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5643578"/>
            <a:ext cx="2857500" cy="857256"/>
          </a:xfrm>
          <a:prstGeom prst="rect">
            <a:avLst/>
          </a:prstGeom>
          <a:noFill/>
        </p:spPr>
      </p:pic>
      <p:pic>
        <p:nvPicPr>
          <p:cNvPr id="1027" name="Picture 3" descr="C:\Users\Иван Сергеевич\Desktop\сравнение\b99e8f8956e3e1a86942a01dac702a4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5643578"/>
            <a:ext cx="4714875" cy="785818"/>
          </a:xfrm>
          <a:prstGeom prst="rect">
            <a:avLst/>
          </a:prstGeom>
          <a:noFill/>
        </p:spPr>
      </p:pic>
      <p:pic>
        <p:nvPicPr>
          <p:cNvPr id="1028" name="Picture 4" descr="C:\Users\Иван Сергеевич\Desktop\сравнение\1300768595_328px-fsb.svg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14744" y="1142984"/>
            <a:ext cx="1285884" cy="2352226"/>
          </a:xfrm>
          <a:prstGeom prst="rect">
            <a:avLst/>
          </a:prstGeom>
          <a:noFill/>
        </p:spPr>
      </p:pic>
      <p:pic>
        <p:nvPicPr>
          <p:cNvPr id="1029" name="Picture 5" descr="C:\Users\Иван Сергеевич\Desktop\сравнение\216e9b061a6e4627b784e0ca7241242d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28728" y="1357298"/>
            <a:ext cx="2000264" cy="2000264"/>
          </a:xfrm>
          <a:prstGeom prst="rect">
            <a:avLst/>
          </a:prstGeom>
          <a:noFill/>
        </p:spPr>
      </p:pic>
      <p:pic>
        <p:nvPicPr>
          <p:cNvPr id="1030" name="Picture 6" descr="C:\Users\Иван Сергеевич\Desktop\сравнение\minobrnauki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4282" y="1500174"/>
            <a:ext cx="1274894" cy="1714512"/>
          </a:xfrm>
          <a:prstGeom prst="rect">
            <a:avLst/>
          </a:prstGeom>
          <a:noFill/>
        </p:spPr>
      </p:pic>
      <p:pic>
        <p:nvPicPr>
          <p:cNvPr id="1031" name="Picture 7" descr="C:\Users\Иван Сергеевич\Desktop\сравнение\emblema_minzdravsocrazvitiya-600x658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214942" y="1500174"/>
            <a:ext cx="1428760" cy="1566873"/>
          </a:xfrm>
          <a:prstGeom prst="rect">
            <a:avLst/>
          </a:prstGeom>
          <a:noFill/>
        </p:spPr>
      </p:pic>
      <p:pic>
        <p:nvPicPr>
          <p:cNvPr id="1032" name="Picture 8" descr="C:\Users\Иван Сергеевич\Desktop\сравнение\dt.trp3.mos.notamedia.ru.png"/>
          <p:cNvPicPr>
            <a:picLocks noChangeAspect="1" noChangeArrowheads="1"/>
          </p:cNvPicPr>
          <p:nvPr/>
        </p:nvPicPr>
        <p:blipFill>
          <a:blip r:embed="rId10" cstate="screen"/>
          <a:srcRect r="67592"/>
          <a:stretch>
            <a:fillRect/>
          </a:stretch>
        </p:blipFill>
        <p:spPr bwMode="auto">
          <a:xfrm>
            <a:off x="7143768" y="1785926"/>
            <a:ext cx="1213501" cy="1189896"/>
          </a:xfrm>
          <a:prstGeom prst="rect">
            <a:avLst/>
          </a:prstGeom>
          <a:noFill/>
        </p:spPr>
      </p:pic>
      <p:pic>
        <p:nvPicPr>
          <p:cNvPr id="1033" name="Picture 9" descr="C:\Users\Иван Сергеевич\Desktop\сравнение\img_kozvu1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928662" y="4643446"/>
            <a:ext cx="2039112" cy="96012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429124" y="214290"/>
            <a:ext cx="358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chemeClr val="accent1"/>
                </a:solidFill>
              </a:rPr>
              <a:t>Прямые клиенты </a:t>
            </a:r>
            <a:endParaRPr lang="ru-RU" sz="3200" b="1" u="sng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1802" y="857232"/>
            <a:ext cx="295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Государственные структуры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3500438"/>
            <a:ext cx="217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Транспортная сфера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7554" y="5357826"/>
            <a:ext cx="2604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Крупнейшие </a:t>
            </a:r>
            <a:r>
              <a:rPr lang="ru-RU" dirty="0" smtClean="0">
                <a:solidFill>
                  <a:schemeClr val="accent1"/>
                </a:solidFill>
              </a:rPr>
              <a:t>ритейл</a:t>
            </a:r>
            <a:r>
              <a:rPr lang="ru-RU" dirty="0" smtClean="0">
                <a:solidFill>
                  <a:schemeClr val="accent1"/>
                </a:solidFill>
              </a:rPr>
              <a:t> РФ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1" name="Picture 3" descr="\\192.168.1.1\документы профф лайн\7 Общий обмен по Профф Лайн\1.Обмен технологический отдел\logo______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4714884"/>
            <a:ext cx="2430192" cy="54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\\192.168.1.1\документы профф лайн\7 Общий обмен по Профф Лайн\1.Обмен технологический отдел\Vnukovo_International_Airport_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3857628"/>
            <a:ext cx="2500330" cy="5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\\192.168.1.1\документы профф лайн\7 Общий обмен по Профф Лайн\1.Обмен технологический отдел\logo-sheremetivo.gif"/>
          <p:cNvPicPr>
            <a:picLocks noChangeAspect="1" noChangeArrowheads="1"/>
          </p:cNvPicPr>
          <p:nvPr/>
        </p:nvPicPr>
        <p:blipFill>
          <a:blip r:embed="rId14" cstate="print"/>
          <a:srcRect l="3311" t="20786" r="662" b="27254"/>
          <a:stretch>
            <a:fillRect/>
          </a:stretch>
        </p:blipFill>
        <p:spPr bwMode="auto">
          <a:xfrm>
            <a:off x="6215074" y="3643314"/>
            <a:ext cx="2214578" cy="76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\\192.168.1.1\документы профф лайн\7 Общий обмен по Профф Лайн\1.Обмен технологический отдел\domodedov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43240" y="3857628"/>
            <a:ext cx="2734743" cy="54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17" descr="\\192.168.1.1\документы профф лайн\7 Общий обмен по Профф Лайн\1.Обмен технологический отдел\2c40c4a8-4ddc-4a45-beab-56709ac1f127_logo_bi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214421"/>
            <a:ext cx="1571636" cy="93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6" descr="\\192.168.1.1\документы профф лайн\7 Общий обмен по Профф Лайн\1.Обмен технологический отдел\683760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4" y="1285860"/>
            <a:ext cx="1786172" cy="63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14" descr="\\192.168.1.1\документы профф лайн\7 Общий обмен по Профф Лайн\1.Обмен технологический отдел\new-logo-5110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1071546"/>
            <a:ext cx="2000254" cy="115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http://www.proffline.ru/img/3_proffline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142852"/>
            <a:ext cx="304022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786182" y="142852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accent1"/>
                </a:solidFill>
              </a:rPr>
              <a:t>Клининговые</a:t>
            </a:r>
            <a:r>
              <a:rPr lang="ru-RU" sz="3200" b="1" u="sng" dirty="0" smtClean="0">
                <a:solidFill>
                  <a:schemeClr val="accent1"/>
                </a:solidFill>
              </a:rPr>
              <a:t> компании</a:t>
            </a:r>
            <a:endParaRPr lang="ru-RU" sz="3200" b="1" u="sng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Иван Сергеевич\Desktop\сравнение\8124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15140" y="928670"/>
            <a:ext cx="2075610" cy="139647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71736" y="2357430"/>
            <a:ext cx="1974417" cy="121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Иван Сергеевич\Desktop\сравнение\logo (1)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286380" y="2500306"/>
            <a:ext cx="1636487" cy="1214446"/>
          </a:xfrm>
          <a:prstGeom prst="rect">
            <a:avLst/>
          </a:prstGeom>
          <a:noFill/>
        </p:spPr>
      </p:pic>
      <p:pic>
        <p:nvPicPr>
          <p:cNvPr id="2054" name="Picture 6" descr="C:\Users\Иван Сергеевич\Desktop\сравнение\logo.gif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643174" y="3857628"/>
            <a:ext cx="3214710" cy="580972"/>
          </a:xfrm>
          <a:prstGeom prst="rect">
            <a:avLst/>
          </a:prstGeom>
          <a:noFill/>
        </p:spPr>
      </p:pic>
      <p:pic>
        <p:nvPicPr>
          <p:cNvPr id="1026" name="Picture 2" descr="C:\Users\Иван Сергеевич\Desktop\сравнение\logo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2285992"/>
            <a:ext cx="1571636" cy="114997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 r="7843"/>
          <a:stretch>
            <a:fillRect/>
          </a:stretch>
        </p:blipFill>
        <p:spPr bwMode="auto">
          <a:xfrm>
            <a:off x="6429388" y="3714752"/>
            <a:ext cx="214314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Иван Сергеевич\Desktop\сравнение\pikseli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</p:spPr>
      </p:pic>
      <p:pic>
        <p:nvPicPr>
          <p:cNvPr id="1030" name="Picture 6" descr="SOL Palvelu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15206" y="2714620"/>
            <a:ext cx="1500198" cy="612327"/>
          </a:xfrm>
          <a:prstGeom prst="rect">
            <a:avLst/>
          </a:prstGeom>
          <a:noFill/>
        </p:spPr>
      </p:pic>
      <p:pic>
        <p:nvPicPr>
          <p:cNvPr id="1033" name="Picture 9" descr="MCC-Клининг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10" y="4714884"/>
            <a:ext cx="1037327" cy="1255167"/>
          </a:xfrm>
          <a:prstGeom prst="rect">
            <a:avLst/>
          </a:prstGeom>
          <a:noFill/>
        </p:spPr>
      </p:pic>
      <p:pic>
        <p:nvPicPr>
          <p:cNvPr id="1035" name="Picture 11" descr="http://img.findtm.ru/img/tz_registered_img/40/40926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14546" y="4572008"/>
            <a:ext cx="1407513" cy="1322394"/>
          </a:xfrm>
          <a:prstGeom prst="rect">
            <a:avLst/>
          </a:prstGeom>
          <a:noFill/>
        </p:spPr>
      </p:pic>
      <p:pic>
        <p:nvPicPr>
          <p:cNvPr id="1037" name="Picture 13" descr="position-image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5786" y="3500438"/>
            <a:ext cx="910679" cy="1166807"/>
          </a:xfrm>
          <a:prstGeom prst="rect">
            <a:avLst/>
          </a:prstGeom>
          <a:noFill/>
        </p:spPr>
      </p:pic>
      <p:pic>
        <p:nvPicPr>
          <p:cNvPr id="1039" name="Picture 15" descr="position-image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86182" y="4857760"/>
            <a:ext cx="1491705" cy="861999"/>
          </a:xfrm>
          <a:prstGeom prst="rect">
            <a:avLst/>
          </a:prstGeom>
          <a:noFill/>
        </p:spPr>
      </p:pic>
      <p:pic>
        <p:nvPicPr>
          <p:cNvPr id="1041" name="Picture 17" descr="http://www.evrouborka.ru/images/evroub/logo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43504" y="4857760"/>
            <a:ext cx="2000250" cy="876300"/>
          </a:xfrm>
          <a:prstGeom prst="rect">
            <a:avLst/>
          </a:prstGeom>
          <a:noFill/>
        </p:spPr>
      </p:pic>
      <p:pic>
        <p:nvPicPr>
          <p:cNvPr id="1043" name="Picture 19" descr="position-images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82586" y="4786322"/>
            <a:ext cx="1572946" cy="857256"/>
          </a:xfrm>
          <a:prstGeom prst="rect">
            <a:avLst/>
          </a:prstGeom>
          <a:noFill/>
        </p:spPr>
      </p:pic>
      <p:pic>
        <p:nvPicPr>
          <p:cNvPr id="1045" name="Picture 21" descr="position-images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72066" y="6143644"/>
            <a:ext cx="1933575" cy="371475"/>
          </a:xfrm>
          <a:prstGeom prst="rect">
            <a:avLst/>
          </a:prstGeom>
          <a:noFill/>
        </p:spPr>
      </p:pic>
      <p:pic>
        <p:nvPicPr>
          <p:cNvPr id="1047" name="Picture 23" descr="position-images"/>
          <p:cNvPicPr>
            <a:picLocks noChangeAspect="1" noChangeArrowheads="1"/>
          </p:cNvPicPr>
          <p:nvPr/>
        </p:nvPicPr>
        <p:blipFill>
          <a:blip r:embed="rId21" cstate="print"/>
          <a:srcRect l="3750" t="13762" b="17430"/>
          <a:stretch>
            <a:fillRect/>
          </a:stretch>
        </p:blipFill>
        <p:spPr bwMode="auto">
          <a:xfrm>
            <a:off x="2500298" y="5929330"/>
            <a:ext cx="1833562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Иван Сергеевич\Desktop\сравнение\src.jpg"/>
          <p:cNvPicPr>
            <a:picLocks noChangeAspect="1" noChangeArrowheads="1"/>
          </p:cNvPicPr>
          <p:nvPr/>
        </p:nvPicPr>
        <p:blipFill>
          <a:blip r:embed="rId2" cstate="screen"/>
          <a:srcRect l="5000" r="5000" b="2500"/>
          <a:stretch>
            <a:fillRect/>
          </a:stretch>
        </p:blipFill>
        <p:spPr bwMode="auto">
          <a:xfrm>
            <a:off x="857224" y="3286124"/>
            <a:ext cx="2571768" cy="2786082"/>
          </a:xfrm>
          <a:prstGeom prst="rect">
            <a:avLst/>
          </a:prstGeom>
          <a:noFill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 t="10526"/>
          <a:stretch>
            <a:fillRect/>
          </a:stretch>
        </p:blipFill>
        <p:spPr bwMode="auto">
          <a:xfrm>
            <a:off x="4786314" y="1357298"/>
            <a:ext cx="3616884" cy="262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www.proffline.ru/img/3_proffline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285728"/>
            <a:ext cx="304022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Журнал Clean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714488"/>
            <a:ext cx="3947579" cy="1080000"/>
          </a:xfrm>
          <a:prstGeom prst="rect">
            <a:avLst/>
          </a:prstGeom>
          <a:noFill/>
        </p:spPr>
      </p:pic>
      <p:pic>
        <p:nvPicPr>
          <p:cNvPr id="8" name="Picture 14" descr="\\192.168.1.1\документы профф лайн\7 Общий обмен по Профф Лайн\1.Обмен технологический отдел\new-logo-51104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29190" y="4357694"/>
            <a:ext cx="310874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offline.ru/img/3_profflin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14290"/>
            <a:ext cx="304022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9058" y="142852"/>
            <a:ext cx="453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/>
                </a:solidFill>
              </a:rPr>
              <a:t>Технологии </a:t>
            </a:r>
            <a:r>
              <a:rPr lang="ru-RU" sz="3200" b="1" u="sng" dirty="0" smtClean="0">
                <a:solidFill>
                  <a:schemeClr val="accent1"/>
                </a:solidFill>
              </a:rPr>
              <a:t>клининга</a:t>
            </a:r>
            <a:endParaRPr lang="ru-RU" sz="3200" b="1" u="sng" dirty="0" smtClean="0">
              <a:solidFill>
                <a:schemeClr val="accent1"/>
              </a:solidFill>
            </a:endParaRPr>
          </a:p>
        </p:txBody>
      </p:sp>
      <p:pic>
        <p:nvPicPr>
          <p:cNvPr id="6145" name="Picture 1" descr="C:\Users\Иван Сергеевич\Desktop\сравнение\supermarket-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3080764" cy="1785950"/>
          </a:xfrm>
          <a:prstGeom prst="rect">
            <a:avLst/>
          </a:prstGeom>
          <a:noFill/>
        </p:spPr>
      </p:pic>
      <p:pic>
        <p:nvPicPr>
          <p:cNvPr id="6146" name="Picture 2" descr="C:\Users\Иван Сергеевич\Desktop\сравнение\жилой_фонд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143380"/>
            <a:ext cx="2714644" cy="1900233"/>
          </a:xfrm>
          <a:prstGeom prst="rect">
            <a:avLst/>
          </a:prstGeom>
          <a:noFill/>
        </p:spPr>
      </p:pic>
      <p:pic>
        <p:nvPicPr>
          <p:cNvPr id="6151" name="Picture 7" descr="C:\Users\Иван Сергеевич\Desktop\сравнение\aW1nLm5hc3plbWlhc3RvLnBsL2dyYWZpa2EyL25vd3kvN2QvMWEvNGRjOWI4YmEyZWFmNl9vLmpwZw==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142984"/>
            <a:ext cx="2786082" cy="1984438"/>
          </a:xfrm>
          <a:prstGeom prst="rect">
            <a:avLst/>
          </a:prstGeom>
          <a:noFill/>
        </p:spPr>
      </p:pic>
      <p:pic>
        <p:nvPicPr>
          <p:cNvPr id="6152" name="Picture 8" descr="C:\Users\Иван Сергеевич\Desktop\сравнение\GV-GIS_transport_ke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929066"/>
            <a:ext cx="3000396" cy="196359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285852" y="3071810"/>
            <a:ext cx="89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Ритейл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3" y="614364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Транспорт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8633" y="3143248"/>
            <a:ext cx="126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Медицина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6182" y="4714884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Офисы-склады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2947" y="6131502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ЖКХ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2" name="Picture 2" descr="Офисно-складской комплекс в Дубровках Rich Russian Brothe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571744"/>
            <a:ext cx="3030772" cy="19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offline.ru/img/3_profflin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14290"/>
            <a:ext cx="304022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Иван Сергеевич\Desktop\сравнение\жилой_фонд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428868"/>
            <a:ext cx="5142905" cy="3600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7158" y="1142984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Жилищно-коммунальное хозяйство </a:t>
            </a:r>
          </a:p>
          <a:p>
            <a:endParaRPr lang="ru-RU" sz="32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offline.ru/img/3_profflin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14290"/>
            <a:ext cx="304022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107154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</a:t>
            </a:r>
            <a:r>
              <a:rPr lang="ru-RU" sz="3200" b="1" dirty="0" smtClean="0">
                <a:solidFill>
                  <a:schemeClr val="accent1"/>
                </a:solidFill>
              </a:rPr>
              <a:t>Учебный центр «Академия </a:t>
            </a:r>
            <a:r>
              <a:rPr lang="ru-RU" sz="3200" b="1" dirty="0" smtClean="0">
                <a:solidFill>
                  <a:schemeClr val="accent1"/>
                </a:solidFill>
              </a:rPr>
              <a:t>клининга</a:t>
            </a:r>
            <a:r>
              <a:rPr lang="ru-RU" sz="3200" b="1" dirty="0" smtClean="0">
                <a:solidFill>
                  <a:schemeClr val="accent1"/>
                </a:solidFill>
              </a:rPr>
              <a:t>»</a:t>
            </a:r>
          </a:p>
        </p:txBody>
      </p:sp>
      <p:pic>
        <p:nvPicPr>
          <p:cNvPr id="1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928802"/>
            <a:ext cx="324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928802"/>
            <a:ext cx="323841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0034" y="4643446"/>
            <a:ext cx="7702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Стоимость обучения: </a:t>
            </a:r>
            <a:r>
              <a:rPr lang="ru-RU" dirty="0" smtClean="0">
                <a:solidFill>
                  <a:schemeClr val="accent1"/>
                </a:solidFill>
              </a:rPr>
              <a:t>Бесплатно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Вместимость: </a:t>
            </a:r>
            <a:r>
              <a:rPr lang="ru-RU" dirty="0" smtClean="0">
                <a:solidFill>
                  <a:schemeClr val="accent1"/>
                </a:solidFill>
              </a:rPr>
              <a:t>30 человек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Время обучения: </a:t>
            </a:r>
            <a:r>
              <a:rPr lang="ru-RU" dirty="0" smtClean="0">
                <a:solidFill>
                  <a:schemeClr val="accent1"/>
                </a:solidFill>
              </a:rPr>
              <a:t>еженедельные программы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Адрес учебного центра: </a:t>
            </a:r>
            <a:r>
              <a:rPr lang="ru-RU" dirty="0" smtClean="0">
                <a:solidFill>
                  <a:schemeClr val="accent1"/>
                </a:solidFill>
              </a:rPr>
              <a:t>Москва, Пакгаузное шоссе, дом 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offline.ru/img/3_profflin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14290"/>
            <a:ext cx="304022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857232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Мойка асфальта в </a:t>
            </a:r>
            <a:r>
              <a:rPr lang="ru-RU" sz="32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весенний осенний </a:t>
            </a:r>
            <a:r>
              <a:rPr lang="ru-RU" sz="32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сезон</a:t>
            </a:r>
          </a:p>
          <a:p>
            <a:endParaRPr lang="ru-RU" sz="3200" b="1" dirty="0" smtClean="0">
              <a:solidFill>
                <a:schemeClr val="accent1"/>
              </a:solidFill>
            </a:endParaRPr>
          </a:p>
        </p:txBody>
      </p:sp>
      <p:pic>
        <p:nvPicPr>
          <p:cNvPr id="7" name="Picture 2" descr="D:\работа\ЖКХ\50768ad895a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3190897" cy="2857520"/>
          </a:xfrm>
          <a:prstGeom prst="rect">
            <a:avLst/>
          </a:prstGeom>
          <a:noFill/>
        </p:spPr>
      </p:pic>
      <p:pic>
        <p:nvPicPr>
          <p:cNvPr id="36866" name="Picture 2" descr="http://www.proffline.ru/photos/med/14568_71043tornado_jkhm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500174"/>
            <a:ext cx="2180430" cy="298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4786322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239E8"/>
                </a:solidFill>
              </a:rPr>
              <a:t>Специализированное высокоэффективное и </a:t>
            </a:r>
            <a:r>
              <a:rPr lang="ru-RU" sz="2000" b="1" dirty="0" smtClean="0">
                <a:solidFill>
                  <a:srgbClr val="0239E8"/>
                </a:solidFill>
              </a:rPr>
              <a:t>экологичное</a:t>
            </a:r>
            <a:r>
              <a:rPr lang="ru-RU" sz="2000" b="1" dirty="0" smtClean="0">
                <a:solidFill>
                  <a:srgbClr val="0239E8"/>
                </a:solidFill>
              </a:rPr>
              <a:t> средство ТОРНАДО ПРОФФ ЛАЙН для мойки дорог и фасадов. </a:t>
            </a:r>
            <a:endParaRPr lang="ru-RU" sz="2000" b="1" dirty="0">
              <a:solidFill>
                <a:srgbClr val="0239E8"/>
              </a:solidFill>
            </a:endParaRPr>
          </a:p>
        </p:txBody>
      </p:sp>
      <p:pic>
        <p:nvPicPr>
          <p:cNvPr id="10" name="Picture 6" descr="D:\работа\ЖКХ\image0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500702"/>
            <a:ext cx="1266827" cy="1182754"/>
          </a:xfrm>
          <a:prstGeom prst="rect">
            <a:avLst/>
          </a:prstGeom>
          <a:noFill/>
        </p:spPr>
      </p:pic>
      <p:pic>
        <p:nvPicPr>
          <p:cNvPr id="11" name="Picture 4" descr="D:\работа\ЖКХ\524568cc-d81a-3406-d81a-3409b61927fd.photo.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5572140"/>
            <a:ext cx="1428760" cy="1071570"/>
          </a:xfrm>
          <a:prstGeom prst="rect">
            <a:avLst/>
          </a:prstGeom>
          <a:noFill/>
        </p:spPr>
      </p:pic>
      <p:pic>
        <p:nvPicPr>
          <p:cNvPr id="13" name="Picture 5" descr="D:\работа\ЖКХ\РОСДОРНИ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5500702"/>
            <a:ext cx="2024077" cy="1214446"/>
          </a:xfrm>
          <a:prstGeom prst="rect">
            <a:avLst/>
          </a:prstGeom>
          <a:noFill/>
        </p:spPr>
      </p:pic>
      <p:pic>
        <p:nvPicPr>
          <p:cNvPr id="16" name="Picture 7" descr="D:\работа\ЖКХ\rostest_ms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5715016"/>
            <a:ext cx="1528762" cy="70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2131</TotalTime>
  <Words>383</Words>
  <Application>Microsoft Office PowerPoint</Application>
  <PresentationFormat>Экран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Сегменты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Союз Клининговых Компаний России</vt:lpstr>
      <vt:lpstr>Союз Клининговых Компаний России</vt:lpstr>
      <vt:lpstr>Союз Клининговых Компаний России</vt:lpstr>
      <vt:lpstr>Союз Клининговых Компаний России</vt:lpstr>
      <vt:lpstr>Союз Клининговых Компаний России</vt:lpstr>
      <vt:lpstr>Союз Клининговых Компаний России</vt:lpstr>
      <vt:lpstr>Союз Клининговых Компаний России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повышения качества обслуживания пассажиров в ГУП «Московский метрополитен»</dc:title>
  <dc:creator>Admin</dc:creator>
  <cp:lastModifiedBy>Иван</cp:lastModifiedBy>
  <cp:revision>223</cp:revision>
  <cp:lastPrinted>2013-10-07T18:26:57Z</cp:lastPrinted>
  <dcterms:created xsi:type="dcterms:W3CDTF">2011-03-11T09:44:12Z</dcterms:created>
  <dcterms:modified xsi:type="dcterms:W3CDTF">2015-04-01T15:56:18Z</dcterms:modified>
</cp:coreProperties>
</file>